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handoutMasterIdLst>
    <p:handoutMasterId r:id="rId27"/>
  </p:handoutMasterIdLst>
  <p:sldIdLst>
    <p:sldId id="280" r:id="rId2"/>
    <p:sldId id="1152" r:id="rId3"/>
    <p:sldId id="1151" r:id="rId4"/>
    <p:sldId id="1136" r:id="rId5"/>
    <p:sldId id="1101" r:id="rId6"/>
    <p:sldId id="1104" r:id="rId7"/>
    <p:sldId id="1153" r:id="rId8"/>
    <p:sldId id="1154" r:id="rId9"/>
    <p:sldId id="1155" r:id="rId10"/>
    <p:sldId id="1156" r:id="rId11"/>
    <p:sldId id="1157" r:id="rId12"/>
    <p:sldId id="1159" r:id="rId13"/>
    <p:sldId id="1111" r:id="rId14"/>
    <p:sldId id="1145" r:id="rId15"/>
    <p:sldId id="1146" r:id="rId16"/>
    <p:sldId id="1147" r:id="rId17"/>
    <p:sldId id="1148" r:id="rId18"/>
    <p:sldId id="1149" r:id="rId19"/>
    <p:sldId id="1150" r:id="rId20"/>
    <p:sldId id="1109" r:id="rId21"/>
    <p:sldId id="1161" r:id="rId22"/>
    <p:sldId id="1160" r:id="rId23"/>
    <p:sldId id="1125" r:id="rId24"/>
    <p:sldId id="311" r:id="rId25"/>
  </p:sldIdLst>
  <p:sldSz cx="18288000" cy="10287000"/>
  <p:notesSz cx="6797675" cy="9926638"/>
  <p:embeddedFontLst>
    <p:embeddedFont>
      <p:font typeface="Imprint MT Shadow" panose="04020605060303030202" pitchFamily="82" charset="0"/>
      <p:regular r:id="rId28"/>
    </p:embeddedFont>
    <p:embeddedFont>
      <p:font typeface="Segoe UI" panose="020B0502040204020203" pitchFamily="34" charset="0"/>
      <p:regular r:id="rId29"/>
      <p:bold r:id="rId30"/>
      <p:italic r:id="rId31"/>
      <p:boldItalic r:id="rId32"/>
    </p:embeddedFont>
    <p:embeddedFont>
      <p:font typeface="Segoe UI Black" panose="020B0A02040204020203" pitchFamily="34" charset="0"/>
      <p:bold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1012"/>
    <a:srgbClr val="960D09"/>
    <a:srgbClr val="8E1A1B"/>
    <a:srgbClr val="4F81BD"/>
    <a:srgbClr val="B71916"/>
    <a:srgbClr val="B61617"/>
    <a:srgbClr val="C7191B"/>
    <a:srgbClr val="920F11"/>
    <a:srgbClr val="EB2526"/>
    <a:srgbClr val="7E11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74" autoAdjust="0"/>
    <p:restoredTop sz="94632" autoAdjust="0"/>
  </p:normalViewPr>
  <p:slideViewPr>
    <p:cSldViewPr>
      <p:cViewPr varScale="1">
        <p:scale>
          <a:sx n="49" d="100"/>
          <a:sy n="49" d="100"/>
        </p:scale>
        <p:origin x="150" y="62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0CA06675-1061-45AB-B8F3-B5ECE8691CA7}" type="datetimeFigureOut">
              <a:rPr lang="en-US" smtClean="0"/>
              <a:t>5/26/2026</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338EF64B-13AF-4584-92EF-2003D63CC608}" type="slidenum">
              <a:rPr lang="en-US" smtClean="0"/>
              <a:t>‹#›</a:t>
            </a:fld>
            <a:endParaRPr lang="en-US"/>
          </a:p>
        </p:txBody>
      </p:sp>
    </p:spTree>
    <p:extLst>
      <p:ext uri="{BB962C8B-B14F-4D97-AF65-F5344CB8AC3E}">
        <p14:creationId xmlns:p14="http://schemas.microsoft.com/office/powerpoint/2010/main" val="185528720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A18C2BD-E511-41B3-9F82-B3D642DF9489}" type="datetimeFigureOut">
              <a:rPr lang="en-US" smtClean="0"/>
              <a:t>5/26/2026</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5E2D096-FC98-4929-B2DB-DF9D58B299BA}" type="slidenum">
              <a:rPr lang="en-US" smtClean="0"/>
              <a:t>‹#›</a:t>
            </a:fld>
            <a:endParaRPr lang="en-US"/>
          </a:p>
        </p:txBody>
      </p:sp>
    </p:spTree>
    <p:extLst>
      <p:ext uri="{BB962C8B-B14F-4D97-AF65-F5344CB8AC3E}">
        <p14:creationId xmlns:p14="http://schemas.microsoft.com/office/powerpoint/2010/main" val="340946715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613EE-57EB-E4BA-B1A9-D7A10172A1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818E59-EA5F-0966-EAEE-4E38AC4F6585}"/>
              </a:ext>
            </a:extLst>
          </p:cNvPr>
          <p:cNvSpPr>
            <a:spLocks noGrp="1" noRot="1" noChangeAspect="1"/>
          </p:cNvSpPr>
          <p:nvPr>
            <p:ph type="sldImg"/>
          </p:nvPr>
        </p:nvSpPr>
        <p:spPr/>
        <p:txBody>
          <a:bodyPr/>
          <a:lstStyle/>
          <a:p>
            <a:endParaRPr lang="vi-VN"/>
          </a:p>
        </p:txBody>
      </p:sp>
      <p:sp>
        <p:nvSpPr>
          <p:cNvPr id="3" name="Notes Placeholder 2">
            <a:extLst>
              <a:ext uri="{FF2B5EF4-FFF2-40B4-BE49-F238E27FC236}">
                <a16:creationId xmlns:a16="http://schemas.microsoft.com/office/drawing/2014/main" id="{7F4CE1A5-6E52-1308-18C0-E551A6B8C35B}"/>
              </a:ext>
            </a:extLst>
          </p:cNvPr>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509118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00551-EBAC-AEC6-B70C-C769D1FA4E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5B5D8A-3784-FFBB-F9BE-09A96B113609}"/>
              </a:ext>
            </a:extLst>
          </p:cNvPr>
          <p:cNvSpPr>
            <a:spLocks noGrp="1" noRot="1" noChangeAspect="1"/>
          </p:cNvSpPr>
          <p:nvPr>
            <p:ph type="sldImg"/>
          </p:nvPr>
        </p:nvSpPr>
        <p:spPr/>
        <p:txBody>
          <a:bodyPr/>
          <a:lstStyle/>
          <a:p>
            <a:endParaRPr lang="vi-VN"/>
          </a:p>
        </p:txBody>
      </p:sp>
      <p:sp>
        <p:nvSpPr>
          <p:cNvPr id="3" name="Notes Placeholder 2">
            <a:extLst>
              <a:ext uri="{FF2B5EF4-FFF2-40B4-BE49-F238E27FC236}">
                <a16:creationId xmlns:a16="http://schemas.microsoft.com/office/drawing/2014/main" id="{83731FD5-1142-DEDA-8E9D-923714C409D3}"/>
              </a:ext>
            </a:extLst>
          </p:cNvPr>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244909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78483-20C6-6FA7-09D6-6A9A1F1CE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D4D016-B357-E960-7BCF-218238792DA2}"/>
              </a:ext>
            </a:extLst>
          </p:cNvPr>
          <p:cNvSpPr>
            <a:spLocks noGrp="1" noRot="1" noChangeAspect="1"/>
          </p:cNvSpPr>
          <p:nvPr>
            <p:ph type="sldImg"/>
          </p:nvPr>
        </p:nvSpPr>
        <p:spPr/>
        <p:txBody>
          <a:bodyPr/>
          <a:lstStyle/>
          <a:p>
            <a:endParaRPr lang="vi-VN"/>
          </a:p>
        </p:txBody>
      </p:sp>
      <p:sp>
        <p:nvSpPr>
          <p:cNvPr id="3" name="Notes Placeholder 2">
            <a:extLst>
              <a:ext uri="{FF2B5EF4-FFF2-40B4-BE49-F238E27FC236}">
                <a16:creationId xmlns:a16="http://schemas.microsoft.com/office/drawing/2014/main" id="{9192A43B-1F7B-041D-303E-B000B74B54E9}"/>
              </a:ext>
            </a:extLst>
          </p:cNvPr>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176829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C355D-166C-58A7-C8A5-98881F712E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5E6E1-C54A-D634-E3F1-92B1E5514EFC}"/>
              </a:ext>
            </a:extLst>
          </p:cNvPr>
          <p:cNvSpPr>
            <a:spLocks noGrp="1" noRot="1" noChangeAspect="1"/>
          </p:cNvSpPr>
          <p:nvPr>
            <p:ph type="sldImg"/>
          </p:nvPr>
        </p:nvSpPr>
        <p:spPr/>
        <p:txBody>
          <a:bodyPr/>
          <a:lstStyle/>
          <a:p>
            <a:endParaRPr lang="vi-VN"/>
          </a:p>
        </p:txBody>
      </p:sp>
      <p:sp>
        <p:nvSpPr>
          <p:cNvPr id="3" name="Notes Placeholder 2">
            <a:extLst>
              <a:ext uri="{FF2B5EF4-FFF2-40B4-BE49-F238E27FC236}">
                <a16:creationId xmlns:a16="http://schemas.microsoft.com/office/drawing/2014/main" id="{D6D21877-DBCC-BB2C-DB6B-FD19180E2F3D}"/>
              </a:ext>
            </a:extLst>
          </p:cNvPr>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127950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vi-VN"/>
          </a:p>
        </p:txBody>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856520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vi-VN"/>
          </a:p>
        </p:txBody>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994745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6500A-CB6A-85C4-8C6E-EF526DCF9F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D543F-5400-2B82-E6A7-2EF5DC67A332}"/>
              </a:ext>
            </a:extLst>
          </p:cNvPr>
          <p:cNvSpPr>
            <a:spLocks noGrp="1" noRot="1" noChangeAspect="1"/>
          </p:cNvSpPr>
          <p:nvPr>
            <p:ph type="sldImg"/>
          </p:nvPr>
        </p:nvSpPr>
        <p:spPr/>
        <p:txBody>
          <a:bodyPr/>
          <a:lstStyle/>
          <a:p>
            <a:endParaRPr lang="vi-VN"/>
          </a:p>
        </p:txBody>
      </p:sp>
      <p:sp>
        <p:nvSpPr>
          <p:cNvPr id="3" name="Notes Placeholder 2">
            <a:extLst>
              <a:ext uri="{FF2B5EF4-FFF2-40B4-BE49-F238E27FC236}">
                <a16:creationId xmlns:a16="http://schemas.microsoft.com/office/drawing/2014/main" id="{32B8FE17-BBF7-A7DA-04C7-DEA70D5B11E4}"/>
              </a:ext>
            </a:extLst>
          </p:cNvPr>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918308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2B4A3-FC6A-E259-C429-947BF4BA37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993213-B339-A151-ECB9-346174E608E6}"/>
              </a:ext>
            </a:extLst>
          </p:cNvPr>
          <p:cNvSpPr>
            <a:spLocks noGrp="1" noRot="1" noChangeAspect="1"/>
          </p:cNvSpPr>
          <p:nvPr>
            <p:ph type="sldImg"/>
          </p:nvPr>
        </p:nvSpPr>
        <p:spPr/>
        <p:txBody>
          <a:bodyPr/>
          <a:lstStyle/>
          <a:p>
            <a:endParaRPr lang="vi-VN"/>
          </a:p>
        </p:txBody>
      </p:sp>
      <p:sp>
        <p:nvSpPr>
          <p:cNvPr id="3" name="Notes Placeholder 2">
            <a:extLst>
              <a:ext uri="{FF2B5EF4-FFF2-40B4-BE49-F238E27FC236}">
                <a16:creationId xmlns:a16="http://schemas.microsoft.com/office/drawing/2014/main" id="{1759AB4E-67D6-9000-464B-D0845778BC54}"/>
              </a:ext>
            </a:extLst>
          </p:cNvPr>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40219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vi-VN"/>
          </a:p>
        </p:txBody>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191733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vi-VN"/>
          </a:p>
        </p:txBody>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794894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vi-VN"/>
          </a:p>
        </p:txBody>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409908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A0CD5-EFB6-E43B-53CA-2848A0A7F4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2B43B2-19B6-1642-4FF3-11E03EB04467}"/>
              </a:ext>
            </a:extLst>
          </p:cNvPr>
          <p:cNvSpPr>
            <a:spLocks noGrp="1" noRot="1" noChangeAspect="1"/>
          </p:cNvSpPr>
          <p:nvPr>
            <p:ph type="sldImg"/>
          </p:nvPr>
        </p:nvSpPr>
        <p:spPr/>
        <p:txBody>
          <a:bodyPr/>
          <a:lstStyle/>
          <a:p>
            <a:endParaRPr lang="vi-VN"/>
          </a:p>
        </p:txBody>
      </p:sp>
      <p:sp>
        <p:nvSpPr>
          <p:cNvPr id="3" name="Notes Placeholder 2">
            <a:extLst>
              <a:ext uri="{FF2B5EF4-FFF2-40B4-BE49-F238E27FC236}">
                <a16:creationId xmlns:a16="http://schemas.microsoft.com/office/drawing/2014/main" id="{C8AFEA35-5115-371F-E0CF-8F5A8DC2363C}"/>
              </a:ext>
            </a:extLst>
          </p:cNvPr>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205923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C1CF7-BA1C-CDF8-69A3-0B767FA81C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88BBD9-FA63-EF90-81D4-F8DE2626BB32}"/>
              </a:ext>
            </a:extLst>
          </p:cNvPr>
          <p:cNvSpPr>
            <a:spLocks noGrp="1" noRot="1" noChangeAspect="1"/>
          </p:cNvSpPr>
          <p:nvPr>
            <p:ph type="sldImg"/>
          </p:nvPr>
        </p:nvSpPr>
        <p:spPr/>
        <p:txBody>
          <a:bodyPr/>
          <a:lstStyle/>
          <a:p>
            <a:endParaRPr lang="vi-VN"/>
          </a:p>
        </p:txBody>
      </p:sp>
      <p:sp>
        <p:nvSpPr>
          <p:cNvPr id="3" name="Notes Placeholder 2">
            <a:extLst>
              <a:ext uri="{FF2B5EF4-FFF2-40B4-BE49-F238E27FC236}">
                <a16:creationId xmlns:a16="http://schemas.microsoft.com/office/drawing/2014/main" id="{AD9DC265-3AF0-1806-F544-C4A640750BB7}"/>
              </a:ext>
            </a:extLst>
          </p:cNvPr>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080651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D880C-D008-D6E0-0811-720B6D71E9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186300-A92F-3B08-8BCE-9E11C6A685F0}"/>
              </a:ext>
            </a:extLst>
          </p:cNvPr>
          <p:cNvSpPr>
            <a:spLocks noGrp="1" noRot="1" noChangeAspect="1"/>
          </p:cNvSpPr>
          <p:nvPr>
            <p:ph type="sldImg"/>
          </p:nvPr>
        </p:nvSpPr>
        <p:spPr/>
        <p:txBody>
          <a:bodyPr/>
          <a:lstStyle/>
          <a:p>
            <a:endParaRPr lang="vi-VN"/>
          </a:p>
        </p:txBody>
      </p:sp>
      <p:sp>
        <p:nvSpPr>
          <p:cNvPr id="3" name="Notes Placeholder 2">
            <a:extLst>
              <a:ext uri="{FF2B5EF4-FFF2-40B4-BE49-F238E27FC236}">
                <a16:creationId xmlns:a16="http://schemas.microsoft.com/office/drawing/2014/main" id="{2171F049-39D8-C55B-C312-A6160DC0AA63}"/>
              </a:ext>
            </a:extLst>
          </p:cNvPr>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352011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EE6F462-8E9D-456E-823B-A2E7450A6191}" type="datetime1">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C0E568-9FF6-4A54-837B-0B147F5DC94F}" type="datetime1">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D8FF3C-5FE3-4C0C-8388-675CA79681A2}" type="datetime1">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09BE4D-D2DD-4CDC-AE16-591B0820E4AB}" type="datetime1">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7E5874-DD88-4A7D-9793-874740CD936C}" type="datetime1">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4E0CD5-D36A-4775-BCF9-1B107528F8D2}" type="datetime1">
              <a:rPr lang="en-US" smtClean="0"/>
              <a:t>5/26/2026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88F366-9FF3-43C7-96A7-0A6CF5BF8A70}" type="datetime1">
              <a:rPr lang="en-US" smtClean="0"/>
              <a:t>5/26/2026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811367-764A-4E4C-9B9F-ED876D4C9A75}" type="datetime1">
              <a:rPr lang="en-US" smtClean="0"/>
              <a:t>5/26/2026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3C9FE8-B8EE-4332-A68E-099DEC404B8F}" type="datetime1">
              <a:rPr lang="en-US" smtClean="0"/>
              <a:t>5/26/2026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098B98-0708-41E4-8353-D5F1FFE09D7B}" type="datetime1">
              <a:rPr lang="en-US" smtClean="0"/>
              <a:t>5/26/2026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82D542-3468-4B3C-8EB6-28F7ACFD16C1}" type="datetime1">
              <a:rPr lang="en-US" smtClean="0"/>
              <a:t>5/26/2026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43DBA-3969-4680-A57B-FD2FF5386574}" type="datetime1">
              <a:rPr lang="en-US" smtClean="0"/>
              <a:t>5/26/2026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7.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8.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9.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0.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1.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2.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4.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6B6833C7-F227-3A27-FAC2-F5B032AE4CD3}"/>
              </a:ext>
            </a:extLst>
          </p:cNvPr>
          <p:cNvGrpSpPr/>
          <p:nvPr/>
        </p:nvGrpSpPr>
        <p:grpSpPr>
          <a:xfrm>
            <a:off x="1295400" y="418980"/>
            <a:ext cx="3290321" cy="1477806"/>
            <a:chOff x="4762196" y="2546149"/>
            <a:chExt cx="4411048" cy="1765702"/>
          </a:xfrm>
        </p:grpSpPr>
        <p:pic>
          <p:nvPicPr>
            <p:cNvPr id="6" name="Picture 5" descr="A red flag with a yellow symbol&#10;&#10;Description automatically generated">
              <a:extLst>
                <a:ext uri="{FF2B5EF4-FFF2-40B4-BE49-F238E27FC236}">
                  <a16:creationId xmlns:a16="http://schemas.microsoft.com/office/drawing/2014/main" id="{D889B86F-648A-B9C9-E09E-75209F59DC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196" y="2552500"/>
              <a:ext cx="2667608" cy="1752999"/>
            </a:xfrm>
            <a:prstGeom prst="rect">
              <a:avLst/>
            </a:prstGeom>
          </p:spPr>
        </p:pic>
        <p:pic>
          <p:nvPicPr>
            <p:cNvPr id="7" name="Picture 6" descr="A red flag with a yellow star&#10;&#10;Description automatically generated">
              <a:extLst>
                <a:ext uri="{FF2B5EF4-FFF2-40B4-BE49-F238E27FC236}">
                  <a16:creationId xmlns:a16="http://schemas.microsoft.com/office/drawing/2014/main" id="{0BF5ABE6-23AD-3C15-248D-876DFDCEE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5635" y="2546149"/>
              <a:ext cx="2667609" cy="1765702"/>
            </a:xfrm>
            <a:prstGeom prst="rect">
              <a:avLst/>
            </a:prstGeom>
          </p:spPr>
        </p:pic>
      </p:grpSp>
      <p:sp>
        <p:nvSpPr>
          <p:cNvPr id="15" name="TextBox 16">
            <a:extLst>
              <a:ext uri="{FF2B5EF4-FFF2-40B4-BE49-F238E27FC236}">
                <a16:creationId xmlns:a16="http://schemas.microsoft.com/office/drawing/2014/main" id="{14569EF0-3F37-4B5C-F2C0-9D3F9C5F8E40}"/>
              </a:ext>
            </a:extLst>
          </p:cNvPr>
          <p:cNvSpPr txBox="1"/>
          <p:nvPr/>
        </p:nvSpPr>
        <p:spPr>
          <a:xfrm>
            <a:off x="1145535" y="1124314"/>
            <a:ext cx="16687455" cy="538609"/>
          </a:xfrm>
          <a:prstGeom prst="rect">
            <a:avLst/>
          </a:prstGeom>
        </p:spPr>
        <p:txBody>
          <a:bodyPr wrap="square" lIns="0" tIns="0" rIns="0" bIns="0" rtlCol="0" anchor="t">
            <a:spAutoFit/>
          </a:bodyPr>
          <a:lstStyle/>
          <a:p>
            <a:pPr algn="ctr">
              <a:lnSpc>
                <a:spcPts val="4166"/>
              </a:lnSpc>
            </a:pPr>
            <a:r>
              <a:rPr lang="en-US" sz="4000" b="1" dirty="0">
                <a:solidFill>
                  <a:srgbClr val="FF0000"/>
                </a:solidFill>
                <a:effectLst>
                  <a:outerShdw blurRad="38100" dist="38100" dir="2700000" algn="tl">
                    <a:srgbClr val="000000">
                      <a:alpha val="43137"/>
                    </a:srgbClr>
                  </a:outerShdw>
                </a:effectLst>
                <a:latin typeface="Segoe UI" panose="020B0502040204020203" pitchFamily="34" charset="0"/>
                <a:ea typeface="Open Sans Bold"/>
                <a:cs typeface="Segoe UI" panose="020B0502040204020203" pitchFamily="34" charset="0"/>
                <a:sym typeface="Open Sans Bold"/>
              </a:rPr>
              <a:t>THÀNH ỦY ĐỒNG NAI</a:t>
            </a:r>
          </a:p>
        </p:txBody>
      </p:sp>
      <p:sp>
        <p:nvSpPr>
          <p:cNvPr id="16" name="TextBox 16">
            <a:extLst>
              <a:ext uri="{FF2B5EF4-FFF2-40B4-BE49-F238E27FC236}">
                <a16:creationId xmlns:a16="http://schemas.microsoft.com/office/drawing/2014/main" id="{2BF393A8-EFB3-C02F-5318-E9624365CA87}"/>
              </a:ext>
            </a:extLst>
          </p:cNvPr>
          <p:cNvSpPr txBox="1"/>
          <p:nvPr/>
        </p:nvSpPr>
        <p:spPr>
          <a:xfrm>
            <a:off x="15118" y="2641105"/>
            <a:ext cx="18272882" cy="4739759"/>
          </a:xfrm>
          <a:prstGeom prst="rect">
            <a:avLst/>
          </a:prstGeom>
          <a:noFill/>
        </p:spPr>
        <p:txBody>
          <a:bodyPr wrap="square" rtlCol="0">
            <a:spAutoFit/>
          </a:bodyPr>
          <a:lstStyle/>
          <a:p>
            <a:pPr algn="ctr">
              <a:spcAft>
                <a:spcPts val="600"/>
              </a:spcAft>
            </a:pPr>
            <a:endParaRPr lang="en-US" sz="4000" b="1" dirty="0">
              <a:solidFill>
                <a:srgbClr val="FF0000"/>
              </a:solidFill>
            </a:endParaRPr>
          </a:p>
          <a:p>
            <a:pPr algn="ctr">
              <a:spcAft>
                <a:spcPts val="600"/>
              </a:spcAft>
            </a:pPr>
            <a:endParaRPr lang="en-US" sz="4000" b="1" dirty="0">
              <a:solidFill>
                <a:srgbClr val="FF0000"/>
              </a:solidFill>
            </a:endParaRPr>
          </a:p>
          <a:p>
            <a:pPr algn="ctr">
              <a:spcAft>
                <a:spcPts val="600"/>
              </a:spcAft>
            </a:pPr>
            <a:r>
              <a:rPr lang="vi-VN" sz="4800" b="1" dirty="0">
                <a:solidFill>
                  <a:srgbClr val="FF0000"/>
                </a:solidFill>
              </a:rPr>
              <a:t>NGHỊ QUYẾT SỐ 05-NQ/TU, NGÀY 01/5/2026</a:t>
            </a:r>
            <a:endParaRPr lang="en-US" sz="4800" b="1" dirty="0">
              <a:solidFill>
                <a:srgbClr val="FF0000"/>
              </a:solidFill>
            </a:endParaRPr>
          </a:p>
          <a:p>
            <a:pPr algn="ctr">
              <a:spcAft>
                <a:spcPts val="600"/>
              </a:spcAft>
            </a:pPr>
            <a:r>
              <a:rPr lang="vi-VN" sz="4800" b="1" dirty="0">
                <a:solidFill>
                  <a:srgbClr val="FF0000"/>
                </a:solidFill>
              </a:rPr>
              <a:t>CỦA</a:t>
            </a:r>
            <a:r>
              <a:rPr lang="en-US" sz="4800" b="1" dirty="0">
                <a:solidFill>
                  <a:srgbClr val="FF0000"/>
                </a:solidFill>
              </a:rPr>
              <a:t> </a:t>
            </a:r>
            <a:r>
              <a:rPr lang="vi-VN" sz="4800" b="1" dirty="0">
                <a:solidFill>
                  <a:srgbClr val="FF0000"/>
                </a:solidFill>
              </a:rPr>
              <a:t>BAN CHẤP HÀNH ĐẢNG BỘ THÀNH PHỐ (KHÓA I)</a:t>
            </a:r>
          </a:p>
          <a:p>
            <a:pPr algn="ctr">
              <a:spcAft>
                <a:spcPts val="600"/>
              </a:spcAft>
            </a:pPr>
            <a:r>
              <a:rPr lang="vi-VN" sz="3400" b="1" dirty="0">
                <a:solidFill>
                  <a:schemeClr val="tx2">
                    <a:lumMod val="75000"/>
                  </a:schemeClr>
                </a:solidFill>
              </a:rPr>
              <a:t>về phát động đợt thi đua đặc biệt 500 ngày đêm</a:t>
            </a:r>
            <a:r>
              <a:rPr lang="en-US" sz="3400" b="1" dirty="0">
                <a:solidFill>
                  <a:schemeClr val="tx2">
                    <a:lumMod val="75000"/>
                  </a:schemeClr>
                </a:solidFill>
              </a:rPr>
              <a:t> </a:t>
            </a:r>
          </a:p>
          <a:p>
            <a:pPr algn="ctr">
              <a:spcAft>
                <a:spcPts val="600"/>
              </a:spcAft>
            </a:pPr>
            <a:r>
              <a:rPr lang="vi-VN" sz="3200" b="1" dirty="0">
                <a:solidFill>
                  <a:schemeClr val="tx2">
                    <a:lumMod val="75000"/>
                  </a:schemeClr>
                </a:solidFill>
              </a:rPr>
              <a:t>“Đoàn kết - Kỷ cương - Hiệu quả - Bứt phá, xây dựng Đồng Nai phát triển văn minh, hiện đại”,</a:t>
            </a:r>
          </a:p>
          <a:p>
            <a:pPr algn="ctr">
              <a:spcAft>
                <a:spcPts val="600"/>
              </a:spcAft>
            </a:pPr>
            <a:r>
              <a:rPr lang="vi-VN" sz="3200" b="1" dirty="0">
                <a:solidFill>
                  <a:schemeClr val="tx2">
                    <a:lumMod val="75000"/>
                  </a:schemeClr>
                </a:solidFill>
              </a:rPr>
              <a:t>tiếp tục duy trì, nâng cao chất lượng thực hiện đến năm 2030</a:t>
            </a:r>
          </a:p>
        </p:txBody>
      </p:sp>
      <p:sp>
        <p:nvSpPr>
          <p:cNvPr id="19" name="Freeform 13">
            <a:extLst>
              <a:ext uri="{FF2B5EF4-FFF2-40B4-BE49-F238E27FC236}">
                <a16:creationId xmlns:a16="http://schemas.microsoft.com/office/drawing/2014/main" id="{CD11343C-C2F2-3A8F-4308-2E0A9E8EFF33}"/>
              </a:ext>
            </a:extLst>
          </p:cNvPr>
          <p:cNvSpPr/>
          <p:nvPr/>
        </p:nvSpPr>
        <p:spPr>
          <a:xfrm>
            <a:off x="345263" y="6743220"/>
            <a:ext cx="18288000" cy="6861385"/>
          </a:xfrm>
          <a:custGeom>
            <a:avLst/>
            <a:gdLst/>
            <a:ahLst/>
            <a:cxnLst/>
            <a:rect l="l" t="t" r="r" b="b"/>
            <a:pathLst>
              <a:path w="20255012" h="6861385">
                <a:moveTo>
                  <a:pt x="0" y="0"/>
                </a:moveTo>
                <a:lnTo>
                  <a:pt x="20255012" y="0"/>
                </a:lnTo>
                <a:lnTo>
                  <a:pt x="20255012" y="6861385"/>
                </a:lnTo>
                <a:lnTo>
                  <a:pt x="0" y="6861385"/>
                </a:lnTo>
                <a:lnTo>
                  <a:pt x="0" y="0"/>
                </a:lnTo>
                <a:close/>
              </a:path>
            </a:pathLst>
          </a:custGeom>
          <a:blipFill>
            <a:blip r:embed="rId4"/>
            <a:stretch>
              <a:fillRect/>
            </a:stretch>
          </a:blipFill>
        </p:spPr>
        <p:txBody>
          <a:bodyPr/>
          <a:lstStyle/>
          <a:p>
            <a:endParaRPr lang="vi-VN" dirty="0"/>
          </a:p>
        </p:txBody>
      </p:sp>
      <p:pic>
        <p:nvPicPr>
          <p:cNvPr id="21" name="Picture 147">
            <a:extLst>
              <a:ext uri="{FF2B5EF4-FFF2-40B4-BE49-F238E27FC236}">
                <a16:creationId xmlns:a16="http://schemas.microsoft.com/office/drawing/2014/main" id="{058F4FD2-EC9C-9BCF-28FB-602747E761DF}"/>
              </a:ext>
            </a:extLst>
          </p:cNvPr>
          <p:cNvPicPr>
            <a:picLocks noChangeAspect="1"/>
          </p:cNvPicPr>
          <p:nvPr/>
        </p:nvPicPr>
        <p:blipFill>
          <a:blip r:embed="rId5" cstate="print">
            <a:extLst>
              <a:ext uri="{28A0092B-C50C-407E-A947-70E740481C1C}">
                <a14:useLocalDpi xmlns:a14="http://schemas.microsoft.com/office/drawing/2010/main" val="0"/>
              </a:ext>
            </a:extLst>
          </a:blip>
          <a:srcRect l="840" r="748" b="50894"/>
          <a:stretch/>
        </p:blipFill>
        <p:spPr>
          <a:xfrm>
            <a:off x="15118" y="8560463"/>
            <a:ext cx="18272881" cy="1744191"/>
          </a:xfrm>
          <a:prstGeom prst="rect">
            <a:avLst/>
          </a:prstGeom>
        </p:spPr>
      </p:pic>
    </p:spTree>
    <p:extLst>
      <p:ext uri="{BB962C8B-B14F-4D97-AF65-F5344CB8AC3E}">
        <p14:creationId xmlns:p14="http://schemas.microsoft.com/office/powerpoint/2010/main" val="77431344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2C361-1EE6-C694-1CA4-6528BDA09C5F}"/>
            </a:ext>
          </a:extLst>
        </p:cNvPr>
        <p:cNvGrpSpPr/>
        <p:nvPr/>
      </p:nvGrpSpPr>
      <p:grpSpPr>
        <a:xfrm>
          <a:off x="0" y="0"/>
          <a:ext cx="0" cy="0"/>
          <a:chOff x="0" y="0"/>
          <a:chExt cx="0" cy="0"/>
        </a:xfrm>
      </p:grpSpPr>
      <p:sp>
        <p:nvSpPr>
          <p:cNvPr id="2" name="Tiêu đề 1">
            <a:extLst>
              <a:ext uri="{FF2B5EF4-FFF2-40B4-BE49-F238E27FC236}">
                <a16:creationId xmlns:a16="http://schemas.microsoft.com/office/drawing/2014/main" id="{2DD8EE14-D95F-CE02-13B1-46908F5BF6AA}"/>
              </a:ext>
            </a:extLst>
          </p:cNvPr>
          <p:cNvSpPr>
            <a:spLocks noGrp="1"/>
          </p:cNvSpPr>
          <p:nvPr>
            <p:ph type="ctrTitle"/>
          </p:nvPr>
        </p:nvSpPr>
        <p:spPr/>
        <p:txBody>
          <a:bodyPr/>
          <a:lstStyle/>
          <a:p>
            <a:endParaRPr lang="vi-VN"/>
          </a:p>
        </p:txBody>
      </p:sp>
      <p:sp>
        <p:nvSpPr>
          <p:cNvPr id="3" name="Tiêu đề phụ 2">
            <a:extLst>
              <a:ext uri="{FF2B5EF4-FFF2-40B4-BE49-F238E27FC236}">
                <a16:creationId xmlns:a16="http://schemas.microsoft.com/office/drawing/2014/main" id="{257C20B7-744F-9B27-13ED-2437137AF0C0}"/>
              </a:ext>
            </a:extLst>
          </p:cNvPr>
          <p:cNvSpPr>
            <a:spLocks noGrp="1"/>
          </p:cNvSpPr>
          <p:nvPr>
            <p:ph type="subTitle" idx="1"/>
          </p:nvPr>
        </p:nvSpPr>
        <p:spPr/>
        <p:txBody>
          <a:bodyPr/>
          <a:lstStyle/>
          <a:p>
            <a:endParaRPr lang="vi-VN"/>
          </a:p>
        </p:txBody>
      </p:sp>
      <p:sp>
        <p:nvSpPr>
          <p:cNvPr id="4" name="Chỗ dành sẵn cho Số hiệu Bản chiếu 3">
            <a:extLst>
              <a:ext uri="{FF2B5EF4-FFF2-40B4-BE49-F238E27FC236}">
                <a16:creationId xmlns:a16="http://schemas.microsoft.com/office/drawing/2014/main" id="{F5EB2281-5C5F-6234-143E-5498A5024D4B}"/>
              </a:ext>
            </a:extLst>
          </p:cNvPr>
          <p:cNvSpPr>
            <a:spLocks noGrp="1"/>
          </p:cNvSpPr>
          <p:nvPr>
            <p:ph type="sldNum" sz="quarter" idx="12"/>
          </p:nvPr>
        </p:nvSpPr>
        <p:spPr/>
        <p:txBody>
          <a:bodyPr/>
          <a:lstStyle/>
          <a:p>
            <a:fld id="{B6F15528-21DE-4FAA-801E-634DDDAF4B2B}" type="slidenum">
              <a:rPr lang="en-US" smtClean="0"/>
              <a:pPr/>
              <a:t>10</a:t>
            </a:fld>
            <a:endParaRPr lang="en-US"/>
          </a:p>
        </p:txBody>
      </p:sp>
      <p:pic>
        <p:nvPicPr>
          <p:cNvPr id="5" name="Picture 4" descr="A white and orange striped surface&#10;&#10;Description automatically generated">
            <a:extLst>
              <a:ext uri="{FF2B5EF4-FFF2-40B4-BE49-F238E27FC236}">
                <a16:creationId xmlns:a16="http://schemas.microsoft.com/office/drawing/2014/main" id="{9B81EFE0-9024-9FEA-5D04-2E7AFC4D1B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18276903" cy="10287000"/>
          </a:xfrm>
          <a:prstGeom prst="rect">
            <a:avLst/>
          </a:prstGeom>
        </p:spPr>
      </p:pic>
      <p:grpSp>
        <p:nvGrpSpPr>
          <p:cNvPr id="6" name="Group 2">
            <a:extLst>
              <a:ext uri="{FF2B5EF4-FFF2-40B4-BE49-F238E27FC236}">
                <a16:creationId xmlns:a16="http://schemas.microsoft.com/office/drawing/2014/main" id="{0D0F0B16-9FC5-0AA6-9570-C93903B56D9D}"/>
              </a:ext>
            </a:extLst>
          </p:cNvPr>
          <p:cNvGrpSpPr/>
          <p:nvPr/>
        </p:nvGrpSpPr>
        <p:grpSpPr>
          <a:xfrm>
            <a:off x="590955" y="259279"/>
            <a:ext cx="2964100" cy="1440233"/>
            <a:chOff x="4762196" y="2546149"/>
            <a:chExt cx="4411048" cy="1765702"/>
          </a:xfrm>
        </p:grpSpPr>
        <p:pic>
          <p:nvPicPr>
            <p:cNvPr id="7" name="Picture 5" descr="A red flag with a yellow symbol&#10;&#10;Description automatically generated">
              <a:extLst>
                <a:ext uri="{FF2B5EF4-FFF2-40B4-BE49-F238E27FC236}">
                  <a16:creationId xmlns:a16="http://schemas.microsoft.com/office/drawing/2014/main" id="{520052E7-852C-1BB8-424E-C904C5FFD1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196" y="2552500"/>
              <a:ext cx="2667608" cy="1752999"/>
            </a:xfrm>
            <a:prstGeom prst="rect">
              <a:avLst/>
            </a:prstGeom>
          </p:spPr>
        </p:pic>
        <p:pic>
          <p:nvPicPr>
            <p:cNvPr id="8" name="Picture 6" descr="A red flag with a yellow star&#10;&#10;Description automatically generated">
              <a:extLst>
                <a:ext uri="{FF2B5EF4-FFF2-40B4-BE49-F238E27FC236}">
                  <a16:creationId xmlns:a16="http://schemas.microsoft.com/office/drawing/2014/main" id="{09236792-7BCB-399B-889F-C1BE46242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635" y="2546149"/>
              <a:ext cx="2667609" cy="1765702"/>
            </a:xfrm>
            <a:prstGeom prst="rect">
              <a:avLst/>
            </a:prstGeom>
          </p:spPr>
        </p:pic>
      </p:grpSp>
      <p:sp>
        <p:nvSpPr>
          <p:cNvPr id="9" name="Text Placeholder 1">
            <a:extLst>
              <a:ext uri="{FF2B5EF4-FFF2-40B4-BE49-F238E27FC236}">
                <a16:creationId xmlns:a16="http://schemas.microsoft.com/office/drawing/2014/main" id="{4D59D27A-AB79-3275-A6D9-AC846DCB798E}"/>
              </a:ext>
            </a:extLst>
          </p:cNvPr>
          <p:cNvSpPr txBox="1">
            <a:spLocks/>
          </p:cNvSpPr>
          <p:nvPr/>
        </p:nvSpPr>
        <p:spPr>
          <a:xfrm>
            <a:off x="87296" y="296266"/>
            <a:ext cx="18124504" cy="1152128"/>
          </a:xfrm>
          <a:prstGeom prst="rect">
            <a:avLst/>
          </a:prstGeom>
        </p:spPr>
        <p:txBody>
          <a:bodyPr vert="horz" lIns="137160" tIns="68580" rIns="137160" bIns="685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algn="ctr">
              <a:spcAft>
                <a:spcPts val="600"/>
              </a:spcAft>
            </a:pPr>
            <a:r>
              <a:rPr lang="en-US" sz="3200" b="1" kern="0" dirty="0">
                <a:solidFill>
                  <a:srgbClr val="C00000"/>
                </a:solidFill>
                <a:latin typeface="Segoe UI" panose="020B0502040204020203" pitchFamily="34" charset="0"/>
                <a:ea typeface="Times New Roman" panose="02020603050405020304" pitchFamily="18" charset="0"/>
                <a:cs typeface="Segoe UI" panose="020B0502040204020203" pitchFamily="34" charset="0"/>
              </a:rPr>
              <a:t>II. 06 MỤC TIÊU CỤ THỂ</a:t>
            </a:r>
          </a:p>
        </p:txBody>
      </p:sp>
      <p:sp>
        <p:nvSpPr>
          <p:cNvPr id="10" name="Rectangle 27">
            <a:extLst>
              <a:ext uri="{FF2B5EF4-FFF2-40B4-BE49-F238E27FC236}">
                <a16:creationId xmlns:a16="http://schemas.microsoft.com/office/drawing/2014/main" id="{CCD02531-3B83-3243-1110-EDEF86A83DF0}"/>
              </a:ext>
            </a:extLst>
          </p:cNvPr>
          <p:cNvSpPr/>
          <p:nvPr/>
        </p:nvSpPr>
        <p:spPr>
          <a:xfrm>
            <a:off x="5554166" y="1537837"/>
            <a:ext cx="7270488" cy="144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13" name="직사각형 113">
            <a:extLst>
              <a:ext uri="{FF2B5EF4-FFF2-40B4-BE49-F238E27FC236}">
                <a16:creationId xmlns:a16="http://schemas.microsoft.com/office/drawing/2014/main" id="{4B803FFD-267E-0395-6A5C-6301F47EAB32}"/>
              </a:ext>
            </a:extLst>
          </p:cNvPr>
          <p:cNvSpPr>
            <a:spLocks noChangeArrowheads="1"/>
          </p:cNvSpPr>
          <p:nvPr/>
        </p:nvSpPr>
        <p:spPr bwMode="auto">
          <a:xfrm>
            <a:off x="3126382" y="2516490"/>
            <a:ext cx="4817097" cy="646331"/>
          </a:xfrm>
          <a:prstGeom prst="rect">
            <a:avLst/>
          </a:prstGeom>
          <a:solidFill>
            <a:srgbClr val="C00000"/>
          </a:solidFill>
          <a:ln w="9525">
            <a:solidFill>
              <a:srgbClr val="C00000"/>
            </a:solidFill>
            <a:miter lim="800000"/>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R="0">
              <a:spcBef>
                <a:spcPts val="0"/>
              </a:spcBef>
              <a:spcAft>
                <a:spcPts val="600"/>
              </a:spcAft>
            </a:pPr>
            <a:r>
              <a:rPr lang="vi-VN" sz="3600" b="1" i="1" kern="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4. Về đội ngũ cán bộ</a:t>
            </a:r>
            <a:endParaRPr lang="en-US" sz="3600" kern="100" dirty="0">
              <a:solidFill>
                <a:srgbClr val="FFFF00"/>
              </a:solidFill>
              <a:effectLst/>
              <a:latin typeface="Segoe UI" panose="020B0502040204020203" pitchFamily="34" charset="0"/>
              <a:ea typeface="Aptos"/>
              <a:cs typeface="Segoe UI" panose="020B0502040204020203" pitchFamily="34" charset="0"/>
            </a:endParaRPr>
          </a:p>
        </p:txBody>
      </p:sp>
      <p:pic>
        <p:nvPicPr>
          <p:cNvPr id="14" name="Picture 114" descr="A red flag with a gold symbol and a circle with a black background&#10;&#10;Description automatically generated">
            <a:extLst>
              <a:ext uri="{FF2B5EF4-FFF2-40B4-BE49-F238E27FC236}">
                <a16:creationId xmlns:a16="http://schemas.microsoft.com/office/drawing/2014/main" id="{34E1484F-266D-9F29-1F3B-F43D279469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4968" y="3543812"/>
            <a:ext cx="893896" cy="983706"/>
          </a:xfrm>
          <a:prstGeom prst="rect">
            <a:avLst/>
          </a:prstGeom>
        </p:spPr>
      </p:pic>
      <p:pic>
        <p:nvPicPr>
          <p:cNvPr id="15" name="Picture 120" descr="A red flag with a gold symbol and a circle with a black background&#10;&#10;Description automatically generated">
            <a:extLst>
              <a:ext uri="{FF2B5EF4-FFF2-40B4-BE49-F238E27FC236}">
                <a16:creationId xmlns:a16="http://schemas.microsoft.com/office/drawing/2014/main" id="{F17D6A7E-3B16-F22C-0FC9-D2BED0802E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0602" y="4802345"/>
            <a:ext cx="893896" cy="983706"/>
          </a:xfrm>
          <a:prstGeom prst="rect">
            <a:avLst/>
          </a:prstGeom>
        </p:spPr>
      </p:pic>
      <p:pic>
        <p:nvPicPr>
          <p:cNvPr id="16" name="Picture 147">
            <a:extLst>
              <a:ext uri="{FF2B5EF4-FFF2-40B4-BE49-F238E27FC236}">
                <a16:creationId xmlns:a16="http://schemas.microsoft.com/office/drawing/2014/main" id="{9C955CE4-0645-D431-EF0E-7AE9CE9266AA}"/>
              </a:ext>
            </a:extLst>
          </p:cNvPr>
          <p:cNvPicPr>
            <a:picLocks noChangeAspect="1"/>
          </p:cNvPicPr>
          <p:nvPr/>
        </p:nvPicPr>
        <p:blipFill>
          <a:blip r:embed="rId6" cstate="print">
            <a:extLst>
              <a:ext uri="{28A0092B-C50C-407E-A947-70E740481C1C}">
                <a14:useLocalDpi xmlns:a14="http://schemas.microsoft.com/office/drawing/2010/main" val="0"/>
              </a:ext>
            </a:extLst>
          </a:blip>
          <a:srcRect l="840" r="748" b="50894"/>
          <a:stretch/>
        </p:blipFill>
        <p:spPr>
          <a:xfrm>
            <a:off x="15118" y="8560463"/>
            <a:ext cx="18272881" cy="1744191"/>
          </a:xfrm>
          <a:prstGeom prst="rect">
            <a:avLst/>
          </a:prstGeom>
        </p:spPr>
      </p:pic>
      <p:sp>
        <p:nvSpPr>
          <p:cNvPr id="17" name="Slide Number Placeholder 1">
            <a:extLst>
              <a:ext uri="{FF2B5EF4-FFF2-40B4-BE49-F238E27FC236}">
                <a16:creationId xmlns:a16="http://schemas.microsoft.com/office/drawing/2014/main" id="{0F678DF5-5871-CD8F-B3F4-1B41B525B161}"/>
              </a:ext>
            </a:extLst>
          </p:cNvPr>
          <p:cNvSpPr txBox="1">
            <a:spLocks/>
          </p:cNvSpPr>
          <p:nvPr/>
        </p:nvSpPr>
        <p:spPr>
          <a:xfrm>
            <a:off x="15772014" y="815821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400" smtClean="0">
                <a:solidFill>
                  <a:schemeClr val="tx1"/>
                </a:solidFill>
                <a:latin typeface="Segoe UI" panose="020B0502040204020203" pitchFamily="34" charset="0"/>
                <a:cs typeface="Segoe UI" panose="020B0502040204020203" pitchFamily="34" charset="0"/>
              </a:rPr>
              <a:pPr/>
              <a:t>10</a:t>
            </a:fld>
            <a:endParaRPr lang="en-US" sz="1400">
              <a:solidFill>
                <a:schemeClr val="tx1"/>
              </a:solidFill>
              <a:latin typeface="Segoe UI" panose="020B0502040204020203" pitchFamily="34" charset="0"/>
              <a:cs typeface="Segoe UI" panose="020B0502040204020203" pitchFamily="34" charset="0"/>
            </a:endParaRPr>
          </a:p>
        </p:txBody>
      </p:sp>
      <p:sp>
        <p:nvSpPr>
          <p:cNvPr id="18" name="Freeform 13">
            <a:extLst>
              <a:ext uri="{FF2B5EF4-FFF2-40B4-BE49-F238E27FC236}">
                <a16:creationId xmlns:a16="http://schemas.microsoft.com/office/drawing/2014/main" id="{12EFE4FA-04CF-232B-220B-0AE4CD36819C}"/>
              </a:ext>
            </a:extLst>
          </p:cNvPr>
          <p:cNvSpPr/>
          <p:nvPr/>
        </p:nvSpPr>
        <p:spPr>
          <a:xfrm>
            <a:off x="-203810" y="6614526"/>
            <a:ext cx="18211800" cy="6861385"/>
          </a:xfrm>
          <a:custGeom>
            <a:avLst/>
            <a:gdLst/>
            <a:ahLst/>
            <a:cxnLst/>
            <a:rect l="l" t="t" r="r" b="b"/>
            <a:pathLst>
              <a:path w="20255012" h="6861385">
                <a:moveTo>
                  <a:pt x="0" y="0"/>
                </a:moveTo>
                <a:lnTo>
                  <a:pt x="20255012" y="0"/>
                </a:lnTo>
                <a:lnTo>
                  <a:pt x="20255012" y="6861385"/>
                </a:lnTo>
                <a:lnTo>
                  <a:pt x="0" y="6861385"/>
                </a:lnTo>
                <a:lnTo>
                  <a:pt x="0" y="0"/>
                </a:lnTo>
                <a:close/>
              </a:path>
            </a:pathLst>
          </a:custGeom>
          <a:blipFill>
            <a:blip r:embed="rId7"/>
            <a:stretch>
              <a:fillRect/>
            </a:stretch>
          </a:blipFill>
        </p:spPr>
        <p:txBody>
          <a:bodyPr/>
          <a:lstStyle/>
          <a:p>
            <a:endParaRPr lang="vi-VN"/>
          </a:p>
        </p:txBody>
      </p:sp>
      <p:sp>
        <p:nvSpPr>
          <p:cNvPr id="19" name="Hộp Văn bản 18">
            <a:extLst>
              <a:ext uri="{FF2B5EF4-FFF2-40B4-BE49-F238E27FC236}">
                <a16:creationId xmlns:a16="http://schemas.microsoft.com/office/drawing/2014/main" id="{0AC18D4B-D904-967B-2812-AEA877A2D4F3}"/>
              </a:ext>
            </a:extLst>
          </p:cNvPr>
          <p:cNvSpPr txBox="1"/>
          <p:nvPr/>
        </p:nvSpPr>
        <p:spPr>
          <a:xfrm>
            <a:off x="3074403" y="3596882"/>
            <a:ext cx="13716000" cy="954107"/>
          </a:xfrm>
          <a:prstGeom prst="rect">
            <a:avLst/>
          </a:prstGeom>
          <a:noFill/>
        </p:spPr>
        <p:txBody>
          <a:bodyPr wrap="square">
            <a:spAutoFit/>
          </a:bodyPr>
          <a:lstStyle/>
          <a:p>
            <a:pPr algn="just"/>
            <a:r>
              <a:rPr lang="vi-VN" sz="2800" b="1" dirty="0"/>
              <a:t>Xây dựng đội ngũ cán bộ có bản lĩnh, trách nhiệm, năng lực; phát huy vai trò nêu gương, tiên phong của người đứng đầu.</a:t>
            </a:r>
            <a:endParaRPr lang="vi-VN" sz="2800" b="1" dirty="0">
              <a:latin typeface="Arial" panose="020B0604020202020204" pitchFamily="34" charset="0"/>
              <a:cs typeface="Arial" panose="020B0604020202020204" pitchFamily="34" charset="0"/>
            </a:endParaRPr>
          </a:p>
        </p:txBody>
      </p:sp>
      <p:pic>
        <p:nvPicPr>
          <p:cNvPr id="20" name="Picture 114" descr="A red flag with a gold symbol and a circle with a black background&#10;&#10;Description automatically generated">
            <a:extLst>
              <a:ext uri="{FF2B5EF4-FFF2-40B4-BE49-F238E27FC236}">
                <a16:creationId xmlns:a16="http://schemas.microsoft.com/office/drawing/2014/main" id="{0626E521-B581-68B2-EE86-441A0548D3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4454" y="6140994"/>
            <a:ext cx="893896" cy="983706"/>
          </a:xfrm>
          <a:prstGeom prst="rect">
            <a:avLst/>
          </a:prstGeom>
        </p:spPr>
      </p:pic>
      <p:sp>
        <p:nvSpPr>
          <p:cNvPr id="21" name="Hộp Văn bản 20">
            <a:extLst>
              <a:ext uri="{FF2B5EF4-FFF2-40B4-BE49-F238E27FC236}">
                <a16:creationId xmlns:a16="http://schemas.microsoft.com/office/drawing/2014/main" id="{89293EE8-37D7-AA3C-1F6C-38CDFAC7B8FB}"/>
              </a:ext>
            </a:extLst>
          </p:cNvPr>
          <p:cNvSpPr txBox="1"/>
          <p:nvPr/>
        </p:nvSpPr>
        <p:spPr>
          <a:xfrm>
            <a:off x="3006884" y="4855863"/>
            <a:ext cx="13384797" cy="1138773"/>
          </a:xfrm>
          <a:prstGeom prst="rect">
            <a:avLst/>
          </a:prstGeom>
          <a:noFill/>
        </p:spPr>
        <p:txBody>
          <a:bodyPr wrap="square">
            <a:spAutoFit/>
          </a:bodyPr>
          <a:lstStyle/>
          <a:p>
            <a:pPr algn="just"/>
            <a:r>
              <a:rPr lang="vi-VN" sz="4000" b="1" dirty="0">
                <a:solidFill>
                  <a:srgbClr val="C00000"/>
                </a:solidFill>
              </a:rPr>
              <a:t>100% </a:t>
            </a:r>
            <a:r>
              <a:rPr lang="vi-VN" sz="2800" b="1" dirty="0"/>
              <a:t>cán bộ lãnh đạo, quản lý ký cam kết trách nhiệm; trực tiếp đăng ký, chỉ đạo và chịu trách nhiệm kết quả thực hiện nhiệm vụ</a:t>
            </a:r>
          </a:p>
        </p:txBody>
      </p:sp>
      <p:sp>
        <p:nvSpPr>
          <p:cNvPr id="22" name="Hộp Văn bản 21">
            <a:extLst>
              <a:ext uri="{FF2B5EF4-FFF2-40B4-BE49-F238E27FC236}">
                <a16:creationId xmlns:a16="http://schemas.microsoft.com/office/drawing/2014/main" id="{178810AC-7188-3B00-7CD7-BFDA77553D1D}"/>
              </a:ext>
            </a:extLst>
          </p:cNvPr>
          <p:cNvSpPr txBox="1"/>
          <p:nvPr/>
        </p:nvSpPr>
        <p:spPr>
          <a:xfrm>
            <a:off x="3054947" y="6140417"/>
            <a:ext cx="13384797" cy="1138773"/>
          </a:xfrm>
          <a:prstGeom prst="rect">
            <a:avLst/>
          </a:prstGeom>
          <a:noFill/>
        </p:spPr>
        <p:txBody>
          <a:bodyPr wrap="square">
            <a:spAutoFit/>
          </a:bodyPr>
          <a:lstStyle/>
          <a:p>
            <a:r>
              <a:rPr lang="vi-VN" sz="2800" b="1" dirty="0"/>
              <a:t>Đánh giá cán bộ dựa trên kết quả, sản phẩm cụ thể; phấn đấu trên </a:t>
            </a:r>
            <a:r>
              <a:rPr lang="vi-VN" sz="4000" b="1" dirty="0">
                <a:solidFill>
                  <a:srgbClr val="C00000"/>
                </a:solidFill>
              </a:rPr>
              <a:t>90% </a:t>
            </a:r>
            <a:r>
              <a:rPr lang="vi-VN" sz="2800" b="1" dirty="0"/>
              <a:t>cán bộ hoàn thành tốt nhiệm vụ trở lên</a:t>
            </a:r>
          </a:p>
        </p:txBody>
      </p:sp>
      <p:pic>
        <p:nvPicPr>
          <p:cNvPr id="23" name="Picture 114" descr="A red flag with a gold symbol and a circle with a black background&#10;&#10;Description automatically generated">
            <a:extLst>
              <a:ext uri="{FF2B5EF4-FFF2-40B4-BE49-F238E27FC236}">
                <a16:creationId xmlns:a16="http://schemas.microsoft.com/office/drawing/2014/main" id="{BB0ABCFD-F556-5EA3-EDFD-5296C4B68A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0982" y="7455762"/>
            <a:ext cx="893896" cy="983706"/>
          </a:xfrm>
          <a:prstGeom prst="rect">
            <a:avLst/>
          </a:prstGeom>
        </p:spPr>
      </p:pic>
      <p:sp>
        <p:nvSpPr>
          <p:cNvPr id="24" name="Hộp Văn bản 23">
            <a:extLst>
              <a:ext uri="{FF2B5EF4-FFF2-40B4-BE49-F238E27FC236}">
                <a16:creationId xmlns:a16="http://schemas.microsoft.com/office/drawing/2014/main" id="{B859D6AD-1859-1B18-ACA4-73BBF32D1A95}"/>
              </a:ext>
            </a:extLst>
          </p:cNvPr>
          <p:cNvSpPr txBox="1"/>
          <p:nvPr/>
        </p:nvSpPr>
        <p:spPr>
          <a:xfrm>
            <a:off x="3021475" y="7455185"/>
            <a:ext cx="13384797" cy="1138773"/>
          </a:xfrm>
          <a:prstGeom prst="rect">
            <a:avLst/>
          </a:prstGeom>
          <a:noFill/>
        </p:spPr>
        <p:txBody>
          <a:bodyPr wrap="square">
            <a:spAutoFit/>
          </a:bodyPr>
          <a:lstStyle/>
          <a:p>
            <a:r>
              <a:rPr lang="vi-VN" sz="2800" b="1" dirty="0"/>
              <a:t>Khuyến khích đổi mới, sáng tạo; phấn đấu </a:t>
            </a:r>
            <a:r>
              <a:rPr lang="vi-VN" sz="4000" b="1" dirty="0">
                <a:solidFill>
                  <a:srgbClr val="C00000"/>
                </a:solidFill>
              </a:rPr>
              <a:t>ít nhất 20% </a:t>
            </a:r>
            <a:r>
              <a:rPr lang="vi-VN" sz="2800" b="1" dirty="0"/>
              <a:t>cán bộ có sáng kiến, giải pháp cải tiến công việc.</a:t>
            </a:r>
          </a:p>
        </p:txBody>
      </p:sp>
    </p:spTree>
    <p:extLst>
      <p:ext uri="{BB962C8B-B14F-4D97-AF65-F5344CB8AC3E}">
        <p14:creationId xmlns:p14="http://schemas.microsoft.com/office/powerpoint/2010/main" val="366906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anim calcmode="lin" valueType="num">
                                      <p:cBhvr>
                                        <p:cTn id="41" dur="1000" fill="hold"/>
                                        <p:tgtEl>
                                          <p:spTgt spid="24"/>
                                        </p:tgtEl>
                                        <p:attrNameLst>
                                          <p:attrName>ppt_x</p:attrName>
                                        </p:attrNameLst>
                                      </p:cBhvr>
                                      <p:tavLst>
                                        <p:tav tm="0">
                                          <p:val>
                                            <p:strVal val="#ppt_x"/>
                                          </p:val>
                                        </p:tav>
                                        <p:tav tm="100000">
                                          <p:val>
                                            <p:strVal val="#ppt_x"/>
                                          </p:val>
                                        </p:tav>
                                      </p:tavLst>
                                    </p:anim>
                                    <p:anim calcmode="lin" valueType="num">
                                      <p:cBhvr>
                                        <p:cTn id="4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954C7-9BF5-A8FB-DDE2-9D641889DBBB}"/>
            </a:ext>
          </a:extLst>
        </p:cNvPr>
        <p:cNvGrpSpPr/>
        <p:nvPr/>
      </p:nvGrpSpPr>
      <p:grpSpPr>
        <a:xfrm>
          <a:off x="0" y="0"/>
          <a:ext cx="0" cy="0"/>
          <a:chOff x="0" y="0"/>
          <a:chExt cx="0" cy="0"/>
        </a:xfrm>
      </p:grpSpPr>
      <p:sp>
        <p:nvSpPr>
          <p:cNvPr id="2" name="Tiêu đề 1">
            <a:extLst>
              <a:ext uri="{FF2B5EF4-FFF2-40B4-BE49-F238E27FC236}">
                <a16:creationId xmlns:a16="http://schemas.microsoft.com/office/drawing/2014/main" id="{687BC2CE-ED50-EDE0-C5B0-B2345C144378}"/>
              </a:ext>
            </a:extLst>
          </p:cNvPr>
          <p:cNvSpPr>
            <a:spLocks noGrp="1"/>
          </p:cNvSpPr>
          <p:nvPr>
            <p:ph type="ctrTitle"/>
          </p:nvPr>
        </p:nvSpPr>
        <p:spPr/>
        <p:txBody>
          <a:bodyPr/>
          <a:lstStyle/>
          <a:p>
            <a:endParaRPr lang="vi-VN"/>
          </a:p>
        </p:txBody>
      </p:sp>
      <p:sp>
        <p:nvSpPr>
          <p:cNvPr id="3" name="Tiêu đề phụ 2">
            <a:extLst>
              <a:ext uri="{FF2B5EF4-FFF2-40B4-BE49-F238E27FC236}">
                <a16:creationId xmlns:a16="http://schemas.microsoft.com/office/drawing/2014/main" id="{FA5AB220-8777-521B-3FEE-F3B9465AF222}"/>
              </a:ext>
            </a:extLst>
          </p:cNvPr>
          <p:cNvSpPr>
            <a:spLocks noGrp="1"/>
          </p:cNvSpPr>
          <p:nvPr>
            <p:ph type="subTitle" idx="1"/>
          </p:nvPr>
        </p:nvSpPr>
        <p:spPr/>
        <p:txBody>
          <a:bodyPr/>
          <a:lstStyle/>
          <a:p>
            <a:endParaRPr lang="vi-VN"/>
          </a:p>
        </p:txBody>
      </p:sp>
      <p:sp>
        <p:nvSpPr>
          <p:cNvPr id="4" name="Chỗ dành sẵn cho Số hiệu Bản chiếu 3">
            <a:extLst>
              <a:ext uri="{FF2B5EF4-FFF2-40B4-BE49-F238E27FC236}">
                <a16:creationId xmlns:a16="http://schemas.microsoft.com/office/drawing/2014/main" id="{39C049A7-F38E-F513-173C-A5FCA461BBF4}"/>
              </a:ext>
            </a:extLst>
          </p:cNvPr>
          <p:cNvSpPr>
            <a:spLocks noGrp="1"/>
          </p:cNvSpPr>
          <p:nvPr>
            <p:ph type="sldNum" sz="quarter" idx="12"/>
          </p:nvPr>
        </p:nvSpPr>
        <p:spPr/>
        <p:txBody>
          <a:bodyPr/>
          <a:lstStyle/>
          <a:p>
            <a:fld id="{B6F15528-21DE-4FAA-801E-634DDDAF4B2B}" type="slidenum">
              <a:rPr lang="en-US" smtClean="0"/>
              <a:pPr/>
              <a:t>11</a:t>
            </a:fld>
            <a:endParaRPr lang="en-US"/>
          </a:p>
        </p:txBody>
      </p:sp>
      <p:pic>
        <p:nvPicPr>
          <p:cNvPr id="5" name="Picture 4" descr="A white and orange striped surface&#10;&#10;Description automatically generated">
            <a:extLst>
              <a:ext uri="{FF2B5EF4-FFF2-40B4-BE49-F238E27FC236}">
                <a16:creationId xmlns:a16="http://schemas.microsoft.com/office/drawing/2014/main" id="{3CA80BAF-A310-9DA0-5378-4055DCCA57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303" y="0"/>
            <a:ext cx="18276903" cy="10287000"/>
          </a:xfrm>
          <a:prstGeom prst="rect">
            <a:avLst/>
          </a:prstGeom>
        </p:spPr>
      </p:pic>
      <p:grpSp>
        <p:nvGrpSpPr>
          <p:cNvPr id="6" name="Group 2">
            <a:extLst>
              <a:ext uri="{FF2B5EF4-FFF2-40B4-BE49-F238E27FC236}">
                <a16:creationId xmlns:a16="http://schemas.microsoft.com/office/drawing/2014/main" id="{53FE4FDB-D3B1-E439-ED0A-4FBE65B167FC}"/>
              </a:ext>
            </a:extLst>
          </p:cNvPr>
          <p:cNvGrpSpPr/>
          <p:nvPr/>
        </p:nvGrpSpPr>
        <p:grpSpPr>
          <a:xfrm>
            <a:off x="590955" y="259279"/>
            <a:ext cx="2964100" cy="1440233"/>
            <a:chOff x="4762196" y="2546149"/>
            <a:chExt cx="4411048" cy="1765702"/>
          </a:xfrm>
        </p:grpSpPr>
        <p:pic>
          <p:nvPicPr>
            <p:cNvPr id="7" name="Picture 5" descr="A red flag with a yellow symbol&#10;&#10;Description automatically generated">
              <a:extLst>
                <a:ext uri="{FF2B5EF4-FFF2-40B4-BE49-F238E27FC236}">
                  <a16:creationId xmlns:a16="http://schemas.microsoft.com/office/drawing/2014/main" id="{616F3697-81F4-19CB-204E-B29E9C249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196" y="2552500"/>
              <a:ext cx="2667608" cy="1752999"/>
            </a:xfrm>
            <a:prstGeom prst="rect">
              <a:avLst/>
            </a:prstGeom>
          </p:spPr>
        </p:pic>
        <p:pic>
          <p:nvPicPr>
            <p:cNvPr id="8" name="Picture 6" descr="A red flag with a yellow star&#10;&#10;Description automatically generated">
              <a:extLst>
                <a:ext uri="{FF2B5EF4-FFF2-40B4-BE49-F238E27FC236}">
                  <a16:creationId xmlns:a16="http://schemas.microsoft.com/office/drawing/2014/main" id="{C38F6CD3-0F8C-6FA4-8D46-6F8F8F5D8B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635" y="2546149"/>
              <a:ext cx="2667609" cy="1765702"/>
            </a:xfrm>
            <a:prstGeom prst="rect">
              <a:avLst/>
            </a:prstGeom>
          </p:spPr>
        </p:pic>
      </p:grpSp>
      <p:sp>
        <p:nvSpPr>
          <p:cNvPr id="9" name="Text Placeholder 1">
            <a:extLst>
              <a:ext uri="{FF2B5EF4-FFF2-40B4-BE49-F238E27FC236}">
                <a16:creationId xmlns:a16="http://schemas.microsoft.com/office/drawing/2014/main" id="{17ED62D7-EE1F-0F04-2963-C38C19C76430}"/>
              </a:ext>
            </a:extLst>
          </p:cNvPr>
          <p:cNvSpPr txBox="1">
            <a:spLocks/>
          </p:cNvSpPr>
          <p:nvPr/>
        </p:nvSpPr>
        <p:spPr>
          <a:xfrm>
            <a:off x="87296" y="296266"/>
            <a:ext cx="18124504" cy="1152128"/>
          </a:xfrm>
          <a:prstGeom prst="rect">
            <a:avLst/>
          </a:prstGeom>
        </p:spPr>
        <p:txBody>
          <a:bodyPr vert="horz" lIns="137160" tIns="68580" rIns="137160" bIns="685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algn="ctr">
              <a:spcAft>
                <a:spcPts val="600"/>
              </a:spcAft>
            </a:pPr>
            <a:r>
              <a:rPr lang="en-US" sz="3200" b="1" kern="0" dirty="0">
                <a:solidFill>
                  <a:srgbClr val="C00000"/>
                </a:solidFill>
                <a:latin typeface="Segoe UI" panose="020B0502040204020203" pitchFamily="34" charset="0"/>
                <a:ea typeface="Times New Roman" panose="02020603050405020304" pitchFamily="18" charset="0"/>
                <a:cs typeface="Segoe UI" panose="020B0502040204020203" pitchFamily="34" charset="0"/>
              </a:rPr>
              <a:t>II. 06 MỤC TIÊU CỤ THỂ</a:t>
            </a:r>
          </a:p>
        </p:txBody>
      </p:sp>
      <p:sp>
        <p:nvSpPr>
          <p:cNvPr id="10" name="Rectangle 27">
            <a:extLst>
              <a:ext uri="{FF2B5EF4-FFF2-40B4-BE49-F238E27FC236}">
                <a16:creationId xmlns:a16="http://schemas.microsoft.com/office/drawing/2014/main" id="{AE8CC8C5-95BC-7BD8-21CA-F5B132F83F7D}"/>
              </a:ext>
            </a:extLst>
          </p:cNvPr>
          <p:cNvSpPr/>
          <p:nvPr/>
        </p:nvSpPr>
        <p:spPr>
          <a:xfrm>
            <a:off x="5554166" y="1537837"/>
            <a:ext cx="7270488" cy="144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13" name="직사각형 113">
            <a:extLst>
              <a:ext uri="{FF2B5EF4-FFF2-40B4-BE49-F238E27FC236}">
                <a16:creationId xmlns:a16="http://schemas.microsoft.com/office/drawing/2014/main" id="{9A3BC291-C8D4-9A35-A263-72FB24B4BDE7}"/>
              </a:ext>
            </a:extLst>
          </p:cNvPr>
          <p:cNvSpPr>
            <a:spLocks noChangeArrowheads="1"/>
          </p:cNvSpPr>
          <p:nvPr/>
        </p:nvSpPr>
        <p:spPr bwMode="auto">
          <a:xfrm>
            <a:off x="3074403" y="2587308"/>
            <a:ext cx="7554750" cy="646331"/>
          </a:xfrm>
          <a:prstGeom prst="rect">
            <a:avLst/>
          </a:prstGeom>
          <a:solidFill>
            <a:srgbClr val="C00000"/>
          </a:solidFill>
          <a:ln w="9525">
            <a:solidFill>
              <a:srgbClr val="C00000"/>
            </a:solidFill>
            <a:miter lim="800000"/>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R="0">
              <a:spcBef>
                <a:spcPts val="0"/>
              </a:spcBef>
              <a:spcAft>
                <a:spcPts val="600"/>
              </a:spcAft>
            </a:pPr>
            <a:r>
              <a:rPr lang="vi-VN" sz="3600" b="1" i="1" kern="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5. Về tăng trưởng kinh tế - xã hội</a:t>
            </a:r>
            <a:endParaRPr lang="en-US" sz="3600" kern="100" dirty="0">
              <a:solidFill>
                <a:srgbClr val="FFFF00"/>
              </a:solidFill>
              <a:effectLst/>
              <a:latin typeface="Segoe UI" panose="020B0502040204020203" pitchFamily="34" charset="0"/>
              <a:ea typeface="Aptos"/>
              <a:cs typeface="Segoe UI" panose="020B0502040204020203" pitchFamily="34" charset="0"/>
            </a:endParaRPr>
          </a:p>
        </p:txBody>
      </p:sp>
      <p:pic>
        <p:nvPicPr>
          <p:cNvPr id="14" name="Picture 114" descr="A red flag with a gold symbol and a circle with a black background&#10;&#10;Description automatically generated">
            <a:extLst>
              <a:ext uri="{FF2B5EF4-FFF2-40B4-BE49-F238E27FC236}">
                <a16:creationId xmlns:a16="http://schemas.microsoft.com/office/drawing/2014/main" id="{C8B40E1E-F9CC-CF56-B6BB-F8CB9E27A2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4968" y="3543812"/>
            <a:ext cx="893896" cy="983706"/>
          </a:xfrm>
          <a:prstGeom prst="rect">
            <a:avLst/>
          </a:prstGeom>
        </p:spPr>
      </p:pic>
      <p:pic>
        <p:nvPicPr>
          <p:cNvPr id="15" name="Picture 120" descr="A red flag with a gold symbol and a circle with a black background&#10;&#10;Description automatically generated">
            <a:extLst>
              <a:ext uri="{FF2B5EF4-FFF2-40B4-BE49-F238E27FC236}">
                <a16:creationId xmlns:a16="http://schemas.microsoft.com/office/drawing/2014/main" id="{54005806-1387-65DF-BE69-58197C9766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0602" y="4802345"/>
            <a:ext cx="893896" cy="983706"/>
          </a:xfrm>
          <a:prstGeom prst="rect">
            <a:avLst/>
          </a:prstGeom>
        </p:spPr>
      </p:pic>
      <p:pic>
        <p:nvPicPr>
          <p:cNvPr id="16" name="Picture 147">
            <a:extLst>
              <a:ext uri="{FF2B5EF4-FFF2-40B4-BE49-F238E27FC236}">
                <a16:creationId xmlns:a16="http://schemas.microsoft.com/office/drawing/2014/main" id="{28287830-A839-E4BC-2422-51B501DB5454}"/>
              </a:ext>
            </a:extLst>
          </p:cNvPr>
          <p:cNvPicPr>
            <a:picLocks noChangeAspect="1"/>
          </p:cNvPicPr>
          <p:nvPr/>
        </p:nvPicPr>
        <p:blipFill>
          <a:blip r:embed="rId6" cstate="print">
            <a:extLst>
              <a:ext uri="{28A0092B-C50C-407E-A947-70E740481C1C}">
                <a14:useLocalDpi xmlns:a14="http://schemas.microsoft.com/office/drawing/2010/main" val="0"/>
              </a:ext>
            </a:extLst>
          </a:blip>
          <a:srcRect l="840" r="748" b="50894"/>
          <a:stretch/>
        </p:blipFill>
        <p:spPr>
          <a:xfrm>
            <a:off x="15118" y="8560463"/>
            <a:ext cx="18272881" cy="1744191"/>
          </a:xfrm>
          <a:prstGeom prst="rect">
            <a:avLst/>
          </a:prstGeom>
        </p:spPr>
      </p:pic>
      <p:sp>
        <p:nvSpPr>
          <p:cNvPr id="17" name="Slide Number Placeholder 1">
            <a:extLst>
              <a:ext uri="{FF2B5EF4-FFF2-40B4-BE49-F238E27FC236}">
                <a16:creationId xmlns:a16="http://schemas.microsoft.com/office/drawing/2014/main" id="{175255BB-7CC2-8BAA-69DC-1327A02F368E}"/>
              </a:ext>
            </a:extLst>
          </p:cNvPr>
          <p:cNvSpPr txBox="1">
            <a:spLocks/>
          </p:cNvSpPr>
          <p:nvPr/>
        </p:nvSpPr>
        <p:spPr>
          <a:xfrm>
            <a:off x="15772014" y="815821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400" smtClean="0">
                <a:solidFill>
                  <a:schemeClr val="tx1"/>
                </a:solidFill>
                <a:latin typeface="Segoe UI" panose="020B0502040204020203" pitchFamily="34" charset="0"/>
                <a:cs typeface="Segoe UI" panose="020B0502040204020203" pitchFamily="34" charset="0"/>
              </a:rPr>
              <a:pPr/>
              <a:t>11</a:t>
            </a:fld>
            <a:endParaRPr lang="en-US" sz="1400">
              <a:solidFill>
                <a:schemeClr val="tx1"/>
              </a:solidFill>
              <a:latin typeface="Segoe UI" panose="020B0502040204020203" pitchFamily="34" charset="0"/>
              <a:cs typeface="Segoe UI" panose="020B0502040204020203" pitchFamily="34" charset="0"/>
            </a:endParaRPr>
          </a:p>
        </p:txBody>
      </p:sp>
      <p:sp>
        <p:nvSpPr>
          <p:cNvPr id="18" name="Freeform 13">
            <a:extLst>
              <a:ext uri="{FF2B5EF4-FFF2-40B4-BE49-F238E27FC236}">
                <a16:creationId xmlns:a16="http://schemas.microsoft.com/office/drawing/2014/main" id="{AD2053A3-4A1E-6F25-B66C-C1A76C8B9EFB}"/>
              </a:ext>
            </a:extLst>
          </p:cNvPr>
          <p:cNvSpPr/>
          <p:nvPr/>
        </p:nvSpPr>
        <p:spPr>
          <a:xfrm>
            <a:off x="-203810" y="6614526"/>
            <a:ext cx="18211800" cy="6861385"/>
          </a:xfrm>
          <a:custGeom>
            <a:avLst/>
            <a:gdLst/>
            <a:ahLst/>
            <a:cxnLst/>
            <a:rect l="l" t="t" r="r" b="b"/>
            <a:pathLst>
              <a:path w="20255012" h="6861385">
                <a:moveTo>
                  <a:pt x="0" y="0"/>
                </a:moveTo>
                <a:lnTo>
                  <a:pt x="20255012" y="0"/>
                </a:lnTo>
                <a:lnTo>
                  <a:pt x="20255012" y="6861385"/>
                </a:lnTo>
                <a:lnTo>
                  <a:pt x="0" y="6861385"/>
                </a:lnTo>
                <a:lnTo>
                  <a:pt x="0" y="0"/>
                </a:lnTo>
                <a:close/>
              </a:path>
            </a:pathLst>
          </a:custGeom>
          <a:blipFill>
            <a:blip r:embed="rId7"/>
            <a:stretch>
              <a:fillRect/>
            </a:stretch>
          </a:blipFill>
        </p:spPr>
        <p:txBody>
          <a:bodyPr/>
          <a:lstStyle/>
          <a:p>
            <a:endParaRPr lang="vi-VN"/>
          </a:p>
        </p:txBody>
      </p:sp>
      <p:sp>
        <p:nvSpPr>
          <p:cNvPr id="19" name="Hộp Văn bản 18">
            <a:extLst>
              <a:ext uri="{FF2B5EF4-FFF2-40B4-BE49-F238E27FC236}">
                <a16:creationId xmlns:a16="http://schemas.microsoft.com/office/drawing/2014/main" id="{6D36B772-C791-9269-2A6D-4AAE110321E7}"/>
              </a:ext>
            </a:extLst>
          </p:cNvPr>
          <p:cNvSpPr txBox="1"/>
          <p:nvPr/>
        </p:nvSpPr>
        <p:spPr>
          <a:xfrm>
            <a:off x="3074403" y="3596882"/>
            <a:ext cx="13716000" cy="954107"/>
          </a:xfrm>
          <a:prstGeom prst="rect">
            <a:avLst/>
          </a:prstGeom>
          <a:noFill/>
        </p:spPr>
        <p:txBody>
          <a:bodyPr wrap="square">
            <a:spAutoFit/>
          </a:bodyPr>
          <a:lstStyle/>
          <a:p>
            <a:pPr algn="just"/>
            <a:r>
              <a:rPr lang="vi-VN" sz="2800" b="1" dirty="0"/>
              <a:t>Khơi thông nguồn lực, tháo gỡ khó khăn, vướng mắc; duy trì tăng trưởng kinh tế hằng năm đạt 2 con số</a:t>
            </a:r>
            <a:r>
              <a:rPr lang="en-US" sz="2800" b="1" dirty="0"/>
              <a:t>.</a:t>
            </a:r>
            <a:endParaRPr lang="vi-VN" sz="2800" b="1" dirty="0">
              <a:latin typeface="Arial" panose="020B0604020202020204" pitchFamily="34" charset="0"/>
              <a:cs typeface="Arial" panose="020B0604020202020204" pitchFamily="34" charset="0"/>
            </a:endParaRPr>
          </a:p>
        </p:txBody>
      </p:sp>
      <p:pic>
        <p:nvPicPr>
          <p:cNvPr id="20" name="Picture 114" descr="A red flag with a gold symbol and a circle with a black background&#10;&#10;Description automatically generated">
            <a:extLst>
              <a:ext uri="{FF2B5EF4-FFF2-40B4-BE49-F238E27FC236}">
                <a16:creationId xmlns:a16="http://schemas.microsoft.com/office/drawing/2014/main" id="{A03A4031-6708-A32F-CDCA-770761DF09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4454" y="6140994"/>
            <a:ext cx="893896" cy="983706"/>
          </a:xfrm>
          <a:prstGeom prst="rect">
            <a:avLst/>
          </a:prstGeom>
        </p:spPr>
      </p:pic>
      <p:sp>
        <p:nvSpPr>
          <p:cNvPr id="21" name="Hộp Văn bản 20">
            <a:extLst>
              <a:ext uri="{FF2B5EF4-FFF2-40B4-BE49-F238E27FC236}">
                <a16:creationId xmlns:a16="http://schemas.microsoft.com/office/drawing/2014/main" id="{0FA73FFE-D367-C7C0-8ED6-CDA5A8115BD4}"/>
              </a:ext>
            </a:extLst>
          </p:cNvPr>
          <p:cNvSpPr txBox="1"/>
          <p:nvPr/>
        </p:nvSpPr>
        <p:spPr>
          <a:xfrm>
            <a:off x="3006884" y="4855863"/>
            <a:ext cx="13384797" cy="954107"/>
          </a:xfrm>
          <a:prstGeom prst="rect">
            <a:avLst/>
          </a:prstGeom>
          <a:noFill/>
        </p:spPr>
        <p:txBody>
          <a:bodyPr wrap="square">
            <a:spAutoFit/>
          </a:bodyPr>
          <a:lstStyle/>
          <a:p>
            <a:pPr algn="just"/>
            <a:r>
              <a:rPr lang="vi-VN" sz="2800" b="1" dirty="0"/>
              <a:t>Đẩy nhanh tiến độ các công trình, dự án trọng điểm; nâng cao hiệu quả giải ngân vốn đầu tư công.</a:t>
            </a:r>
          </a:p>
        </p:txBody>
      </p:sp>
      <p:sp>
        <p:nvSpPr>
          <p:cNvPr id="22" name="Hộp Văn bản 21">
            <a:extLst>
              <a:ext uri="{FF2B5EF4-FFF2-40B4-BE49-F238E27FC236}">
                <a16:creationId xmlns:a16="http://schemas.microsoft.com/office/drawing/2014/main" id="{7E772F0C-CE45-2190-EDF7-D401A40F51BF}"/>
              </a:ext>
            </a:extLst>
          </p:cNvPr>
          <p:cNvSpPr txBox="1"/>
          <p:nvPr/>
        </p:nvSpPr>
        <p:spPr>
          <a:xfrm>
            <a:off x="3054946" y="6140417"/>
            <a:ext cx="14166253" cy="954107"/>
          </a:xfrm>
          <a:prstGeom prst="rect">
            <a:avLst/>
          </a:prstGeom>
          <a:noFill/>
        </p:spPr>
        <p:txBody>
          <a:bodyPr wrap="square">
            <a:spAutoFit/>
          </a:bodyPr>
          <a:lstStyle/>
          <a:p>
            <a:r>
              <a:rPr lang="vi-VN" sz="2800" b="1" dirty="0"/>
              <a:t>Cải thiện môi trường đầu tư, kinh doanh; hỗ trợ doanh nghiệp phát triển, thu hút đầu tư vào các lĩnh vực công nghệ cao, </a:t>
            </a:r>
            <a:r>
              <a:rPr lang="vi-VN" sz="2800" b="1" dirty="0" err="1"/>
              <a:t>logistics</a:t>
            </a:r>
            <a:r>
              <a:rPr lang="vi-VN" sz="2800" b="1" dirty="0"/>
              <a:t>, chuyển đổi số, kinh tế xanh.</a:t>
            </a:r>
          </a:p>
        </p:txBody>
      </p:sp>
      <p:pic>
        <p:nvPicPr>
          <p:cNvPr id="23" name="Picture 114" descr="A red flag with a gold symbol and a circle with a black background&#10;&#10;Description automatically generated">
            <a:extLst>
              <a:ext uri="{FF2B5EF4-FFF2-40B4-BE49-F238E27FC236}">
                <a16:creationId xmlns:a16="http://schemas.microsoft.com/office/drawing/2014/main" id="{C990B35A-C606-E88F-D8C3-4CF5B71486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0982" y="7455762"/>
            <a:ext cx="893896" cy="983706"/>
          </a:xfrm>
          <a:prstGeom prst="rect">
            <a:avLst/>
          </a:prstGeom>
        </p:spPr>
      </p:pic>
      <p:sp>
        <p:nvSpPr>
          <p:cNvPr id="24" name="Hộp Văn bản 23">
            <a:extLst>
              <a:ext uri="{FF2B5EF4-FFF2-40B4-BE49-F238E27FC236}">
                <a16:creationId xmlns:a16="http://schemas.microsoft.com/office/drawing/2014/main" id="{43C66E8C-4023-5845-4261-8326BD618A7C}"/>
              </a:ext>
            </a:extLst>
          </p:cNvPr>
          <p:cNvSpPr txBox="1"/>
          <p:nvPr/>
        </p:nvSpPr>
        <p:spPr>
          <a:xfrm>
            <a:off x="3021475" y="7455185"/>
            <a:ext cx="13384797" cy="954107"/>
          </a:xfrm>
          <a:prstGeom prst="rect">
            <a:avLst/>
          </a:prstGeom>
          <a:noFill/>
        </p:spPr>
        <p:txBody>
          <a:bodyPr wrap="square">
            <a:spAutoFit/>
          </a:bodyPr>
          <a:lstStyle/>
          <a:p>
            <a:r>
              <a:rPr lang="vi-VN" sz="2800" b="1" dirty="0"/>
              <a:t>Gắn tăng trưởng kinh tế với phát triển văn hóa, xã hội, bảo đảm an sinh, quốc phòng, an ninh và nâng cao đời sống Nhân dân.</a:t>
            </a:r>
          </a:p>
        </p:txBody>
      </p:sp>
    </p:spTree>
    <p:extLst>
      <p:ext uri="{BB962C8B-B14F-4D97-AF65-F5344CB8AC3E}">
        <p14:creationId xmlns:p14="http://schemas.microsoft.com/office/powerpoint/2010/main" val="104585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anim calcmode="lin" valueType="num">
                                      <p:cBhvr>
                                        <p:cTn id="41" dur="1000" fill="hold"/>
                                        <p:tgtEl>
                                          <p:spTgt spid="24"/>
                                        </p:tgtEl>
                                        <p:attrNameLst>
                                          <p:attrName>ppt_x</p:attrName>
                                        </p:attrNameLst>
                                      </p:cBhvr>
                                      <p:tavLst>
                                        <p:tav tm="0">
                                          <p:val>
                                            <p:strVal val="#ppt_x"/>
                                          </p:val>
                                        </p:tav>
                                        <p:tav tm="100000">
                                          <p:val>
                                            <p:strVal val="#ppt_x"/>
                                          </p:val>
                                        </p:tav>
                                      </p:tavLst>
                                    </p:anim>
                                    <p:anim calcmode="lin" valueType="num">
                                      <p:cBhvr>
                                        <p:cTn id="4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DBEF1A-406C-2441-49F1-9BA7286F7C08}"/>
              </a:ext>
            </a:extLst>
          </p:cNvPr>
          <p:cNvSpPr>
            <a:spLocks noGrp="1"/>
          </p:cNvSpPr>
          <p:nvPr>
            <p:ph type="title"/>
          </p:nvPr>
        </p:nvSpPr>
        <p:spPr/>
        <p:txBody>
          <a:bodyPr/>
          <a:lstStyle/>
          <a:p>
            <a:endParaRPr lang="vi-VN"/>
          </a:p>
        </p:txBody>
      </p:sp>
      <p:sp>
        <p:nvSpPr>
          <p:cNvPr id="4" name="Chỗ dành sẵn cho Số hiệu Bản chiếu 3">
            <a:extLst>
              <a:ext uri="{FF2B5EF4-FFF2-40B4-BE49-F238E27FC236}">
                <a16:creationId xmlns:a16="http://schemas.microsoft.com/office/drawing/2014/main" id="{C751A86A-31D0-66B1-1102-E539BAA89CAC}"/>
              </a:ext>
            </a:extLst>
          </p:cNvPr>
          <p:cNvSpPr>
            <a:spLocks noGrp="1"/>
          </p:cNvSpPr>
          <p:nvPr>
            <p:ph type="sldNum" sz="quarter" idx="12"/>
          </p:nvPr>
        </p:nvSpPr>
        <p:spPr/>
        <p:txBody>
          <a:bodyPr/>
          <a:lstStyle/>
          <a:p>
            <a:fld id="{B6F15528-21DE-4FAA-801E-634DDDAF4B2B}" type="slidenum">
              <a:rPr lang="en-US" smtClean="0"/>
              <a:pPr/>
              <a:t>12</a:t>
            </a:fld>
            <a:endParaRPr lang="en-US"/>
          </a:p>
        </p:txBody>
      </p:sp>
      <p:sp>
        <p:nvSpPr>
          <p:cNvPr id="7" name="Chỗ dành sẵn cho Nội dung 6">
            <a:extLst>
              <a:ext uri="{FF2B5EF4-FFF2-40B4-BE49-F238E27FC236}">
                <a16:creationId xmlns:a16="http://schemas.microsoft.com/office/drawing/2014/main" id="{D77AF882-2066-D746-9F85-6028ECBBF285}"/>
              </a:ext>
            </a:extLst>
          </p:cNvPr>
          <p:cNvSpPr>
            <a:spLocks noGrp="1"/>
          </p:cNvSpPr>
          <p:nvPr>
            <p:ph idx="1"/>
          </p:nvPr>
        </p:nvSpPr>
        <p:spPr/>
        <p:txBody>
          <a:bodyPr/>
          <a:lstStyle/>
          <a:p>
            <a:endParaRPr lang="vi-VN" dirty="0"/>
          </a:p>
        </p:txBody>
      </p:sp>
      <p:pic>
        <p:nvPicPr>
          <p:cNvPr id="8" name="Picture 4" descr="A white and orange striped surface&#10;&#10;Description automatically generated">
            <a:extLst>
              <a:ext uri="{FF2B5EF4-FFF2-40B4-BE49-F238E27FC236}">
                <a16:creationId xmlns:a16="http://schemas.microsoft.com/office/drawing/2014/main" id="{23FA4C26-7486-6092-E875-91AA6CCAF6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303" y="0"/>
            <a:ext cx="18276903" cy="10287000"/>
          </a:xfrm>
          <a:prstGeom prst="rect">
            <a:avLst/>
          </a:prstGeom>
        </p:spPr>
      </p:pic>
      <p:grpSp>
        <p:nvGrpSpPr>
          <p:cNvPr id="9" name="Group 2">
            <a:extLst>
              <a:ext uri="{FF2B5EF4-FFF2-40B4-BE49-F238E27FC236}">
                <a16:creationId xmlns:a16="http://schemas.microsoft.com/office/drawing/2014/main" id="{9FC1BCEF-6A71-DAF5-B939-960AE0566738}"/>
              </a:ext>
            </a:extLst>
          </p:cNvPr>
          <p:cNvGrpSpPr/>
          <p:nvPr/>
        </p:nvGrpSpPr>
        <p:grpSpPr>
          <a:xfrm>
            <a:off x="590955" y="259279"/>
            <a:ext cx="2964100" cy="1440233"/>
            <a:chOff x="4762196" y="2546149"/>
            <a:chExt cx="4411048" cy="1765702"/>
          </a:xfrm>
        </p:grpSpPr>
        <p:pic>
          <p:nvPicPr>
            <p:cNvPr id="10" name="Picture 5" descr="A red flag with a yellow symbol&#10;&#10;Description automatically generated">
              <a:extLst>
                <a:ext uri="{FF2B5EF4-FFF2-40B4-BE49-F238E27FC236}">
                  <a16:creationId xmlns:a16="http://schemas.microsoft.com/office/drawing/2014/main" id="{14FC130E-D152-D5EE-E95D-37F49C1F0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196" y="2552500"/>
              <a:ext cx="2667608" cy="1752999"/>
            </a:xfrm>
            <a:prstGeom prst="rect">
              <a:avLst/>
            </a:prstGeom>
          </p:spPr>
        </p:pic>
        <p:pic>
          <p:nvPicPr>
            <p:cNvPr id="11" name="Picture 6" descr="A red flag with a yellow star&#10;&#10;Description automatically generated">
              <a:extLst>
                <a:ext uri="{FF2B5EF4-FFF2-40B4-BE49-F238E27FC236}">
                  <a16:creationId xmlns:a16="http://schemas.microsoft.com/office/drawing/2014/main" id="{FB638C54-539F-E4F2-EFDE-6D2EE69601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635" y="2546149"/>
              <a:ext cx="2667609" cy="1765702"/>
            </a:xfrm>
            <a:prstGeom prst="rect">
              <a:avLst/>
            </a:prstGeom>
          </p:spPr>
        </p:pic>
      </p:grpSp>
      <p:sp>
        <p:nvSpPr>
          <p:cNvPr id="12" name="Text Placeholder 1">
            <a:extLst>
              <a:ext uri="{FF2B5EF4-FFF2-40B4-BE49-F238E27FC236}">
                <a16:creationId xmlns:a16="http://schemas.microsoft.com/office/drawing/2014/main" id="{EB3AEAAD-777E-1840-81B4-10BFDCA81121}"/>
              </a:ext>
            </a:extLst>
          </p:cNvPr>
          <p:cNvSpPr txBox="1">
            <a:spLocks/>
          </p:cNvSpPr>
          <p:nvPr/>
        </p:nvSpPr>
        <p:spPr>
          <a:xfrm>
            <a:off x="87296" y="296266"/>
            <a:ext cx="18124504" cy="1152128"/>
          </a:xfrm>
          <a:prstGeom prst="rect">
            <a:avLst/>
          </a:prstGeom>
        </p:spPr>
        <p:txBody>
          <a:bodyPr vert="horz" lIns="137160" tIns="68580" rIns="137160" bIns="685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algn="ctr">
              <a:spcAft>
                <a:spcPts val="600"/>
              </a:spcAft>
            </a:pPr>
            <a:r>
              <a:rPr lang="en-US" sz="3200" b="1" kern="0" dirty="0">
                <a:solidFill>
                  <a:srgbClr val="C00000"/>
                </a:solidFill>
                <a:latin typeface="Segoe UI" panose="020B0502040204020203" pitchFamily="34" charset="0"/>
                <a:ea typeface="Times New Roman" panose="02020603050405020304" pitchFamily="18" charset="0"/>
                <a:cs typeface="Segoe UI" panose="020B0502040204020203" pitchFamily="34" charset="0"/>
              </a:rPr>
              <a:t>II. 06 MỤC TIÊU CỤ THỂ</a:t>
            </a:r>
          </a:p>
        </p:txBody>
      </p:sp>
      <p:sp>
        <p:nvSpPr>
          <p:cNvPr id="13" name="Rectangle 27">
            <a:extLst>
              <a:ext uri="{FF2B5EF4-FFF2-40B4-BE49-F238E27FC236}">
                <a16:creationId xmlns:a16="http://schemas.microsoft.com/office/drawing/2014/main" id="{16DCD82B-5151-0FA0-7EA8-E74685676ED1}"/>
              </a:ext>
            </a:extLst>
          </p:cNvPr>
          <p:cNvSpPr/>
          <p:nvPr/>
        </p:nvSpPr>
        <p:spPr>
          <a:xfrm>
            <a:off x="5554166" y="1537837"/>
            <a:ext cx="7270488" cy="144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16" name="직사각형 113">
            <a:extLst>
              <a:ext uri="{FF2B5EF4-FFF2-40B4-BE49-F238E27FC236}">
                <a16:creationId xmlns:a16="http://schemas.microsoft.com/office/drawing/2014/main" id="{00446D0B-5DB9-AE02-D48C-3DC200E6EFDB}"/>
              </a:ext>
            </a:extLst>
          </p:cNvPr>
          <p:cNvSpPr>
            <a:spLocks noChangeArrowheads="1"/>
          </p:cNvSpPr>
          <p:nvPr/>
        </p:nvSpPr>
        <p:spPr bwMode="auto">
          <a:xfrm>
            <a:off x="3074402" y="2665673"/>
            <a:ext cx="11151407" cy="646331"/>
          </a:xfrm>
          <a:prstGeom prst="rect">
            <a:avLst/>
          </a:prstGeom>
          <a:solidFill>
            <a:srgbClr val="C00000"/>
          </a:solidFill>
          <a:ln w="9525">
            <a:solidFill>
              <a:srgbClr val="C00000"/>
            </a:solidFill>
            <a:miter lim="800000"/>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R="0">
              <a:spcBef>
                <a:spcPts val="0"/>
              </a:spcBef>
              <a:spcAft>
                <a:spcPts val="600"/>
              </a:spcAft>
            </a:pPr>
            <a:r>
              <a:rPr lang="vi-VN" sz="3600" b="1" i="1" kern="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6. Về sự hài lòng của Nhân dân và doanh nghiệp</a:t>
            </a:r>
            <a:endParaRPr lang="en-US" sz="3600" kern="100" dirty="0">
              <a:solidFill>
                <a:srgbClr val="FFFF00"/>
              </a:solidFill>
              <a:effectLst/>
              <a:latin typeface="Segoe UI" panose="020B0502040204020203" pitchFamily="34" charset="0"/>
              <a:ea typeface="Aptos"/>
              <a:cs typeface="Segoe UI" panose="020B0502040204020203" pitchFamily="34" charset="0"/>
            </a:endParaRPr>
          </a:p>
        </p:txBody>
      </p:sp>
      <p:pic>
        <p:nvPicPr>
          <p:cNvPr id="17" name="Picture 114" descr="A red flag with a gold symbol and a circle with a black background&#10;&#10;Description automatically generated">
            <a:extLst>
              <a:ext uri="{FF2B5EF4-FFF2-40B4-BE49-F238E27FC236}">
                <a16:creationId xmlns:a16="http://schemas.microsoft.com/office/drawing/2014/main" id="{32701A23-4E4F-CBF6-F7F6-C1AEDC1E12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2497" y="4520233"/>
            <a:ext cx="908321" cy="983706"/>
          </a:xfrm>
          <a:prstGeom prst="rect">
            <a:avLst/>
          </a:prstGeom>
        </p:spPr>
      </p:pic>
      <p:pic>
        <p:nvPicPr>
          <p:cNvPr id="19" name="Picture 147">
            <a:extLst>
              <a:ext uri="{FF2B5EF4-FFF2-40B4-BE49-F238E27FC236}">
                <a16:creationId xmlns:a16="http://schemas.microsoft.com/office/drawing/2014/main" id="{030A1E77-2C10-C10F-8CF0-D9D2752C4A33}"/>
              </a:ext>
            </a:extLst>
          </p:cNvPr>
          <p:cNvPicPr>
            <a:picLocks noChangeAspect="1"/>
          </p:cNvPicPr>
          <p:nvPr/>
        </p:nvPicPr>
        <p:blipFill>
          <a:blip r:embed="rId6" cstate="print">
            <a:extLst>
              <a:ext uri="{28A0092B-C50C-407E-A947-70E740481C1C}">
                <a14:useLocalDpi xmlns:a14="http://schemas.microsoft.com/office/drawing/2010/main" val="0"/>
              </a:ext>
            </a:extLst>
          </a:blip>
          <a:srcRect l="840" r="748" b="50894"/>
          <a:stretch/>
        </p:blipFill>
        <p:spPr>
          <a:xfrm>
            <a:off x="15118" y="8560463"/>
            <a:ext cx="18272881" cy="1744191"/>
          </a:xfrm>
          <a:prstGeom prst="rect">
            <a:avLst/>
          </a:prstGeom>
        </p:spPr>
      </p:pic>
      <p:sp>
        <p:nvSpPr>
          <p:cNvPr id="20" name="Slide Number Placeholder 1">
            <a:extLst>
              <a:ext uri="{FF2B5EF4-FFF2-40B4-BE49-F238E27FC236}">
                <a16:creationId xmlns:a16="http://schemas.microsoft.com/office/drawing/2014/main" id="{50258465-FD95-26B1-3D83-263D2EB351CD}"/>
              </a:ext>
            </a:extLst>
          </p:cNvPr>
          <p:cNvSpPr txBox="1">
            <a:spLocks/>
          </p:cNvSpPr>
          <p:nvPr/>
        </p:nvSpPr>
        <p:spPr>
          <a:xfrm>
            <a:off x="15772014" y="8512175"/>
            <a:ext cx="216803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400" smtClean="0">
                <a:solidFill>
                  <a:schemeClr val="tx1"/>
                </a:solidFill>
                <a:latin typeface="Segoe UI" panose="020B0502040204020203" pitchFamily="34" charset="0"/>
                <a:cs typeface="Segoe UI" panose="020B0502040204020203" pitchFamily="34" charset="0"/>
              </a:rPr>
              <a:pPr/>
              <a:t>12</a:t>
            </a:fld>
            <a:endParaRPr lang="en-US" sz="1400">
              <a:solidFill>
                <a:schemeClr val="tx1"/>
              </a:solidFill>
              <a:latin typeface="Segoe UI" panose="020B0502040204020203" pitchFamily="34" charset="0"/>
              <a:cs typeface="Segoe UI" panose="020B0502040204020203" pitchFamily="34" charset="0"/>
            </a:endParaRPr>
          </a:p>
        </p:txBody>
      </p:sp>
      <p:sp>
        <p:nvSpPr>
          <p:cNvPr id="21" name="Freeform 13">
            <a:extLst>
              <a:ext uri="{FF2B5EF4-FFF2-40B4-BE49-F238E27FC236}">
                <a16:creationId xmlns:a16="http://schemas.microsoft.com/office/drawing/2014/main" id="{500AF0E8-F0CE-63FC-FF4F-EA6EE44116BD}"/>
              </a:ext>
            </a:extLst>
          </p:cNvPr>
          <p:cNvSpPr/>
          <p:nvPr/>
        </p:nvSpPr>
        <p:spPr>
          <a:xfrm>
            <a:off x="-271756" y="6786229"/>
            <a:ext cx="18211800" cy="6861385"/>
          </a:xfrm>
          <a:custGeom>
            <a:avLst/>
            <a:gdLst/>
            <a:ahLst/>
            <a:cxnLst/>
            <a:rect l="l" t="t" r="r" b="b"/>
            <a:pathLst>
              <a:path w="20255012" h="6861385">
                <a:moveTo>
                  <a:pt x="0" y="0"/>
                </a:moveTo>
                <a:lnTo>
                  <a:pt x="20255012" y="0"/>
                </a:lnTo>
                <a:lnTo>
                  <a:pt x="20255012" y="6861385"/>
                </a:lnTo>
                <a:lnTo>
                  <a:pt x="0" y="6861385"/>
                </a:lnTo>
                <a:lnTo>
                  <a:pt x="0" y="0"/>
                </a:lnTo>
                <a:close/>
              </a:path>
            </a:pathLst>
          </a:custGeom>
          <a:blipFill>
            <a:blip r:embed="rId7"/>
            <a:stretch>
              <a:fillRect/>
            </a:stretch>
          </a:blipFill>
        </p:spPr>
        <p:txBody>
          <a:bodyPr/>
          <a:lstStyle/>
          <a:p>
            <a:endParaRPr lang="vi-VN"/>
          </a:p>
        </p:txBody>
      </p:sp>
      <p:sp>
        <p:nvSpPr>
          <p:cNvPr id="22" name="Hộp Văn bản 21">
            <a:extLst>
              <a:ext uri="{FF2B5EF4-FFF2-40B4-BE49-F238E27FC236}">
                <a16:creationId xmlns:a16="http://schemas.microsoft.com/office/drawing/2014/main" id="{2176436B-9778-B71B-489E-B78F1792186F}"/>
              </a:ext>
            </a:extLst>
          </p:cNvPr>
          <p:cNvSpPr txBox="1"/>
          <p:nvPr/>
        </p:nvSpPr>
        <p:spPr>
          <a:xfrm>
            <a:off x="3074402" y="4516851"/>
            <a:ext cx="13937335" cy="1138773"/>
          </a:xfrm>
          <a:prstGeom prst="rect">
            <a:avLst/>
          </a:prstGeom>
          <a:noFill/>
        </p:spPr>
        <p:txBody>
          <a:bodyPr wrap="square">
            <a:spAutoFit/>
          </a:bodyPr>
          <a:lstStyle/>
          <a:p>
            <a:pPr algn="just"/>
            <a:r>
              <a:rPr lang="vi-VN" sz="2800" b="1" dirty="0"/>
              <a:t>Lấy sự hài lòng của Nhân dân và doanh nghiệp làm thước đo hiệu quả hoạt động của cơ quan, đơn vị; phấn đấu đạt từ </a:t>
            </a:r>
            <a:r>
              <a:rPr lang="vi-VN" sz="4000" b="1" dirty="0">
                <a:solidFill>
                  <a:srgbClr val="C00000"/>
                </a:solidFill>
              </a:rPr>
              <a:t>95% trở lên.</a:t>
            </a:r>
            <a:endParaRPr lang="vi-VN" sz="4000" b="1" dirty="0">
              <a:solidFill>
                <a:srgbClr val="C00000"/>
              </a:solidFill>
              <a:latin typeface="Arial" panose="020B0604020202020204" pitchFamily="34" charset="0"/>
              <a:cs typeface="Arial" panose="020B0604020202020204" pitchFamily="34" charset="0"/>
            </a:endParaRPr>
          </a:p>
        </p:txBody>
      </p:sp>
      <p:pic>
        <p:nvPicPr>
          <p:cNvPr id="23" name="Picture 114" descr="A red flag with a gold symbol and a circle with a black background&#10;&#10;Description automatically generated">
            <a:extLst>
              <a:ext uri="{FF2B5EF4-FFF2-40B4-BE49-F238E27FC236}">
                <a16:creationId xmlns:a16="http://schemas.microsoft.com/office/drawing/2014/main" id="{219554C5-6629-A655-5C5B-9916A24169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1389" y="6490761"/>
            <a:ext cx="908321" cy="983706"/>
          </a:xfrm>
          <a:prstGeom prst="rect">
            <a:avLst/>
          </a:prstGeom>
        </p:spPr>
      </p:pic>
      <p:sp>
        <p:nvSpPr>
          <p:cNvPr id="25" name="Hộp Văn bản 24">
            <a:extLst>
              <a:ext uri="{FF2B5EF4-FFF2-40B4-BE49-F238E27FC236}">
                <a16:creationId xmlns:a16="http://schemas.microsoft.com/office/drawing/2014/main" id="{8C1F9FD1-6A75-A09B-26DC-90050989040E}"/>
              </a:ext>
            </a:extLst>
          </p:cNvPr>
          <p:cNvSpPr txBox="1"/>
          <p:nvPr/>
        </p:nvSpPr>
        <p:spPr>
          <a:xfrm>
            <a:off x="3074402" y="6473983"/>
            <a:ext cx="13956790" cy="1138773"/>
          </a:xfrm>
          <a:prstGeom prst="rect">
            <a:avLst/>
          </a:prstGeom>
          <a:noFill/>
        </p:spPr>
        <p:txBody>
          <a:bodyPr wrap="square">
            <a:spAutoFit/>
          </a:bodyPr>
          <a:lstStyle/>
          <a:p>
            <a:r>
              <a:rPr lang="vi-VN" sz="2800" b="1" dirty="0"/>
              <a:t>Bảo đảm </a:t>
            </a:r>
            <a:r>
              <a:rPr lang="vi-VN" sz="4000" b="1" dirty="0">
                <a:solidFill>
                  <a:srgbClr val="C00000"/>
                </a:solidFill>
              </a:rPr>
              <a:t>100%</a:t>
            </a:r>
            <a:r>
              <a:rPr lang="vi-VN" sz="2800" b="1" dirty="0"/>
              <a:t> kiến nghị, phản ánh được giải quyết đúng thời hạn, không để tồn đọng, kéo dài. </a:t>
            </a:r>
          </a:p>
        </p:txBody>
      </p:sp>
    </p:spTree>
    <p:extLst>
      <p:ext uri="{BB962C8B-B14F-4D97-AF65-F5344CB8AC3E}">
        <p14:creationId xmlns:p14="http://schemas.microsoft.com/office/powerpoint/2010/main" val="64273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and orange striped surface&#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100"/>
            <a:ext cx="18276903" cy="10287000"/>
          </a:xfrm>
          <a:prstGeom prst="rect">
            <a:avLst/>
          </a:prstGeom>
          <a:ln>
            <a:solidFill>
              <a:srgbClr val="FF0000"/>
            </a:solidFill>
          </a:ln>
        </p:spPr>
      </p:pic>
      <p:grpSp>
        <p:nvGrpSpPr>
          <p:cNvPr id="3" name="Group 2"/>
          <p:cNvGrpSpPr/>
          <p:nvPr/>
        </p:nvGrpSpPr>
        <p:grpSpPr>
          <a:xfrm>
            <a:off x="5185" y="58681"/>
            <a:ext cx="2964100" cy="1440233"/>
            <a:chOff x="4762196" y="2546149"/>
            <a:chExt cx="4411048" cy="1765702"/>
          </a:xfrm>
        </p:grpSpPr>
        <p:pic>
          <p:nvPicPr>
            <p:cNvPr id="6" name="Picture 5" descr="A red flag with a yellow symbol&#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196" y="2552500"/>
              <a:ext cx="2667608" cy="1752999"/>
            </a:xfrm>
            <a:prstGeom prst="rect">
              <a:avLst/>
            </a:prstGeom>
          </p:spPr>
        </p:pic>
        <p:pic>
          <p:nvPicPr>
            <p:cNvPr id="7" name="Picture 6" descr="A red flag with a yellow star&#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5635" y="2546149"/>
              <a:ext cx="2667609" cy="1765702"/>
            </a:xfrm>
            <a:prstGeom prst="rect">
              <a:avLst/>
            </a:prstGeom>
          </p:spPr>
        </p:pic>
      </p:grpSp>
      <p:sp>
        <p:nvSpPr>
          <p:cNvPr id="27" name="Text Placeholder 1"/>
          <p:cNvSpPr txBox="1">
            <a:spLocks/>
          </p:cNvSpPr>
          <p:nvPr/>
        </p:nvSpPr>
        <p:spPr>
          <a:xfrm>
            <a:off x="6553200" y="202733"/>
            <a:ext cx="6341562" cy="1152128"/>
          </a:xfrm>
          <a:prstGeom prst="rect">
            <a:avLst/>
          </a:prstGeom>
        </p:spPr>
        <p:txBody>
          <a:bodyPr vert="horz" lIns="137160" tIns="68580" rIns="137160" bIns="685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3600" b="1" kern="0" dirty="0">
                <a:solidFill>
                  <a:srgbClr val="C00000"/>
                </a:solidFill>
                <a:latin typeface="Segoe UI" panose="020B0502040204020203" pitchFamily="34" charset="0"/>
                <a:ea typeface="Times New Roman" panose="02020603050405020304" pitchFamily="18" charset="0"/>
                <a:cs typeface="Segoe UI" panose="020B0502040204020203" pitchFamily="34" charset="0"/>
              </a:rPr>
              <a:t>III. THỜI GIAN THỰC HIỆN</a:t>
            </a:r>
            <a:endParaRPr lang="en-US" sz="4000" kern="100" dirty="0">
              <a:solidFill>
                <a:srgbClr val="C00000"/>
              </a:solidFill>
              <a:latin typeface="Segoe UI" panose="020B0502040204020203" pitchFamily="34" charset="0"/>
              <a:ea typeface="Aptos"/>
              <a:cs typeface="Segoe UI" panose="020B0502040204020203" pitchFamily="34" charset="0"/>
            </a:endParaRPr>
          </a:p>
        </p:txBody>
      </p:sp>
      <p:sp>
        <p:nvSpPr>
          <p:cNvPr id="28" name="Rectangle 27">
            <a:extLst>
              <a:ext uri="{FF2B5EF4-FFF2-40B4-BE49-F238E27FC236}">
                <a16:creationId xmlns:a16="http://schemas.microsoft.com/office/drawing/2014/main" id="{9DE72501-1ECA-4772-8DD5-924355AD314B}"/>
              </a:ext>
            </a:extLst>
          </p:cNvPr>
          <p:cNvSpPr/>
          <p:nvPr/>
        </p:nvSpPr>
        <p:spPr>
          <a:xfrm>
            <a:off x="6759988" y="1189385"/>
            <a:ext cx="6008668" cy="144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98" name="Round Diagonal Corner Rectangle 2">
            <a:extLst>
              <a:ext uri="{FF2B5EF4-FFF2-40B4-BE49-F238E27FC236}">
                <a16:creationId xmlns:a16="http://schemas.microsoft.com/office/drawing/2014/main" id="{E915A40B-5C95-4158-A650-775C81833265}"/>
              </a:ext>
            </a:extLst>
          </p:cNvPr>
          <p:cNvSpPr/>
          <p:nvPr/>
        </p:nvSpPr>
        <p:spPr>
          <a:xfrm>
            <a:off x="685801" y="3666163"/>
            <a:ext cx="5867400" cy="1887873"/>
          </a:xfrm>
          <a:prstGeom prst="round2DiagRect">
            <a:avLst/>
          </a:prstGeom>
          <a:solidFill>
            <a:srgbClr val="FF0000"/>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9"/>
            <a:r>
              <a:rPr lang="en-US" sz="4400" b="1" kern="100" dirty="0">
                <a:solidFill>
                  <a:srgbClr val="FFFF00"/>
                </a:solidFill>
                <a:effectLst/>
                <a:latin typeface="Segoe UI" panose="020B0502040204020203" pitchFamily="34" charset="0"/>
                <a:ea typeface="Calibri" panose="020F0502020204030204" pitchFamily="34" charset="0"/>
                <a:cs typeface="Segoe UI" panose="020B0502040204020203" pitchFamily="34" charset="0"/>
              </a:rPr>
              <a:t>Cao </a:t>
            </a:r>
            <a:r>
              <a:rPr lang="en-US" sz="4400" b="1" kern="100" dirty="0" err="1">
                <a:solidFill>
                  <a:srgbClr val="FFFF00"/>
                </a:solidFill>
                <a:effectLst/>
                <a:latin typeface="Segoe UI" panose="020B0502040204020203" pitchFamily="34" charset="0"/>
                <a:ea typeface="Calibri" panose="020F0502020204030204" pitchFamily="34" charset="0"/>
                <a:cs typeface="Segoe UI" panose="020B0502040204020203" pitchFamily="34" charset="0"/>
              </a:rPr>
              <a:t>điểm</a:t>
            </a:r>
            <a:r>
              <a:rPr lang="en-US" sz="4400" b="1" kern="100" dirty="0">
                <a:solidFill>
                  <a:srgbClr val="FFFF00"/>
                </a:solidFill>
                <a:effectLst/>
                <a:latin typeface="Segoe UI" panose="020B0502040204020203" pitchFamily="34" charset="0"/>
                <a:ea typeface="Calibri" panose="020F0502020204030204" pitchFamily="34" charset="0"/>
                <a:cs typeface="Segoe UI" panose="020B0502040204020203" pitchFamily="34" charset="0"/>
              </a:rPr>
              <a:t> 500</a:t>
            </a:r>
            <a:br>
              <a:rPr lang="en-US" sz="3200" b="1" i="1" kern="100" dirty="0">
                <a:effectLst/>
                <a:latin typeface="Times New Roman" panose="02020603050405020304" pitchFamily="18" charset="0"/>
                <a:ea typeface="Calibri" panose="020F0502020204030204" pitchFamily="34" charset="0"/>
              </a:rPr>
            </a:br>
            <a:r>
              <a:rPr lang="en-US" sz="4000" b="1" i="1" kern="100" dirty="0" err="1">
                <a:latin typeface="Times New Roman" panose="02020603050405020304" pitchFamily="18" charset="0"/>
                <a:ea typeface="Calibri" panose="020F0502020204030204" pitchFamily="34" charset="0"/>
              </a:rPr>
              <a:t>n</a:t>
            </a:r>
            <a:r>
              <a:rPr lang="en-US" sz="4000" b="1" i="1" kern="100">
                <a:latin typeface="Times New Roman" panose="02020603050405020304" pitchFamily="18" charset="0"/>
                <a:ea typeface="Calibri" panose="020F0502020204030204" pitchFamily="34" charset="0"/>
              </a:rPr>
              <a:t>gày</a:t>
            </a:r>
            <a:r>
              <a:rPr lang="en-US" sz="4000" b="1" i="1" kern="100" dirty="0">
                <a:latin typeface="Times New Roman" panose="02020603050405020304" pitchFamily="18" charset="0"/>
                <a:ea typeface="Calibri" panose="020F0502020204030204" pitchFamily="34" charset="0"/>
              </a:rPr>
              <a:t> </a:t>
            </a:r>
            <a:r>
              <a:rPr lang="en-US" sz="4000" b="1" i="1" kern="100" dirty="0" err="1">
                <a:latin typeface="Times New Roman" panose="02020603050405020304" pitchFamily="18" charset="0"/>
                <a:ea typeface="Calibri" panose="020F0502020204030204" pitchFamily="34" charset="0"/>
              </a:rPr>
              <a:t>đêm</a:t>
            </a:r>
            <a:endParaRPr lang="en-US" sz="4000" b="1" baseline="30000" dirty="0">
              <a:solidFill>
                <a:prstClr val="white"/>
              </a:solidFill>
              <a:latin typeface="Segoe UI" panose="020B0502040204020203" pitchFamily="34" charset="0"/>
              <a:cs typeface="Segoe UI" panose="020B0502040204020203" pitchFamily="34" charset="0"/>
            </a:endParaRPr>
          </a:p>
        </p:txBody>
      </p:sp>
      <p:sp>
        <p:nvSpPr>
          <p:cNvPr id="101" name="Left Brace 100">
            <a:extLst>
              <a:ext uri="{FF2B5EF4-FFF2-40B4-BE49-F238E27FC236}">
                <a16:creationId xmlns:a16="http://schemas.microsoft.com/office/drawing/2014/main" id="{C038BF91-35F4-4A67-A6D0-ACE796226318}"/>
              </a:ext>
            </a:extLst>
          </p:cNvPr>
          <p:cNvSpPr/>
          <p:nvPr/>
        </p:nvSpPr>
        <p:spPr>
          <a:xfrm>
            <a:off x="6705600" y="1943100"/>
            <a:ext cx="893066" cy="5181600"/>
          </a:xfrm>
          <a:prstGeom prst="leftBrace">
            <a:avLst>
              <a:gd name="adj1" fmla="val 42913"/>
              <a:gd name="adj2" fmla="val 50000"/>
            </a:avLst>
          </a:prstGeom>
          <a:ln w="38100">
            <a:solidFill>
              <a:schemeClr val="accent5">
                <a:lumMod val="50000"/>
              </a:schemeClr>
            </a:solidFill>
            <a:prstDash val="soli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x-none" sz="600">
              <a:solidFill>
                <a:srgbClr val="C00000"/>
              </a:solidFill>
            </a:endParaRPr>
          </a:p>
        </p:txBody>
      </p:sp>
      <p:grpSp>
        <p:nvGrpSpPr>
          <p:cNvPr id="102" name="그룹 73">
            <a:extLst>
              <a:ext uri="{FF2B5EF4-FFF2-40B4-BE49-F238E27FC236}">
                <a16:creationId xmlns:a16="http://schemas.microsoft.com/office/drawing/2014/main" id="{EDDC50CD-5F61-486E-9D84-E0BC4037B506}"/>
              </a:ext>
            </a:extLst>
          </p:cNvPr>
          <p:cNvGrpSpPr/>
          <p:nvPr/>
        </p:nvGrpSpPr>
        <p:grpSpPr>
          <a:xfrm>
            <a:off x="8627624" y="1562102"/>
            <a:ext cx="2954776" cy="1120305"/>
            <a:chOff x="5108723" y="3860414"/>
            <a:chExt cx="2059258" cy="970832"/>
          </a:xfrm>
          <a:solidFill>
            <a:schemeClr val="accent5">
              <a:lumMod val="50000"/>
            </a:schemeClr>
          </a:solidFill>
        </p:grpSpPr>
        <p:sp>
          <p:nvSpPr>
            <p:cNvPr id="103" name="Rectangle 16">
              <a:extLst>
                <a:ext uri="{FF2B5EF4-FFF2-40B4-BE49-F238E27FC236}">
                  <a16:creationId xmlns:a16="http://schemas.microsoft.com/office/drawing/2014/main" id="{CD1E68D6-D693-4029-AD63-31D2F5525059}"/>
                </a:ext>
              </a:extLst>
            </p:cNvPr>
            <p:cNvSpPr/>
            <p:nvPr/>
          </p:nvSpPr>
          <p:spPr>
            <a:xfrm>
              <a:off x="5108723" y="3860414"/>
              <a:ext cx="2059258" cy="915113"/>
            </a:xfrm>
            <a:prstGeom prst="roundRect">
              <a:avLst>
                <a:gd name="adj" fmla="val 10394"/>
              </a:avLst>
            </a:prstGeom>
            <a:grpFill/>
            <a:ln w="63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Segoe UI" panose="020B0502040204020203" pitchFamily="34" charset="0"/>
                <a:cs typeface="Segoe UI" panose="020B0502040204020203" pitchFamily="34" charset="0"/>
              </a:endParaRPr>
            </a:p>
          </p:txBody>
        </p:sp>
        <p:sp>
          <p:nvSpPr>
            <p:cNvPr id="104" name="Rectangle 17">
              <a:extLst>
                <a:ext uri="{FF2B5EF4-FFF2-40B4-BE49-F238E27FC236}">
                  <a16:creationId xmlns:a16="http://schemas.microsoft.com/office/drawing/2014/main" id="{3173D3BE-2F21-47FB-8868-3DFDCC709841}"/>
                </a:ext>
              </a:extLst>
            </p:cNvPr>
            <p:cNvSpPr/>
            <p:nvPr/>
          </p:nvSpPr>
          <p:spPr>
            <a:xfrm rot="5400000">
              <a:off x="5753679" y="3449611"/>
              <a:ext cx="769346" cy="1993924"/>
            </a:xfrm>
            <a:prstGeom prst="round2SameRect">
              <a:avLst>
                <a:gd name="adj1" fmla="val 17849"/>
                <a:gd name="adj2" fmla="val 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cs typeface="Segoe UI" panose="020B0502040204020203" pitchFamily="34" charset="0"/>
              </a:endParaRPr>
            </a:p>
          </p:txBody>
        </p:sp>
        <p:sp>
          <p:nvSpPr>
            <p:cNvPr id="105" name="직사각형 113">
              <a:extLst>
                <a:ext uri="{FF2B5EF4-FFF2-40B4-BE49-F238E27FC236}">
                  <a16:creationId xmlns:a16="http://schemas.microsoft.com/office/drawing/2014/main" id="{3340FE44-9769-441D-9FEB-7C0DB5EC4882}"/>
                </a:ext>
              </a:extLst>
            </p:cNvPr>
            <p:cNvSpPr>
              <a:spLocks noChangeArrowheads="1"/>
            </p:cNvSpPr>
            <p:nvPr/>
          </p:nvSpPr>
          <p:spPr bwMode="auto">
            <a:xfrm>
              <a:off x="5153961" y="4028836"/>
              <a:ext cx="1987662" cy="666781"/>
            </a:xfrm>
            <a:prstGeom prst="rect">
              <a:avLst/>
            </a:prstGeom>
            <a:grp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vi-VN" sz="2200" b="1" dirty="0">
                  <a:solidFill>
                    <a:schemeClr val="bg1"/>
                  </a:solidFill>
                </a:rPr>
                <a:t>Từ ban hành Nghị </a:t>
              </a:r>
              <a:endParaRPr lang="en-US" sz="2200" b="1" dirty="0">
                <a:solidFill>
                  <a:schemeClr val="bg1"/>
                </a:solidFill>
              </a:endParaRPr>
            </a:p>
            <a:p>
              <a:pPr algn="ctr"/>
              <a:r>
                <a:rPr lang="vi-VN" sz="2200" b="1" dirty="0">
                  <a:solidFill>
                    <a:schemeClr val="bg1"/>
                  </a:solidFill>
                </a:rPr>
                <a:t>quyết đến 31/5/2026</a:t>
              </a:r>
              <a:endParaRPr lang="en-US" sz="2200" b="1" i="1" dirty="0">
                <a:solidFill>
                  <a:schemeClr val="bg1"/>
                </a:solidFill>
                <a:latin typeface="Segoe UI" panose="020B0502040204020203" pitchFamily="34" charset="0"/>
                <a:cs typeface="Segoe UI" panose="020B0502040204020203" pitchFamily="34" charset="0"/>
              </a:endParaRPr>
            </a:p>
          </p:txBody>
        </p:sp>
      </p:grpSp>
      <p:grpSp>
        <p:nvGrpSpPr>
          <p:cNvPr id="121" name="그룹 73">
            <a:extLst>
              <a:ext uri="{FF2B5EF4-FFF2-40B4-BE49-F238E27FC236}">
                <a16:creationId xmlns:a16="http://schemas.microsoft.com/office/drawing/2014/main" id="{4CBF8887-44CC-4C51-9392-D8DDC64136E1}"/>
              </a:ext>
            </a:extLst>
          </p:cNvPr>
          <p:cNvGrpSpPr/>
          <p:nvPr/>
        </p:nvGrpSpPr>
        <p:grpSpPr>
          <a:xfrm>
            <a:off x="8627624" y="3288464"/>
            <a:ext cx="2895042" cy="1056007"/>
            <a:chOff x="5108723" y="3992481"/>
            <a:chExt cx="2059258" cy="915113"/>
          </a:xfrm>
          <a:solidFill>
            <a:schemeClr val="accent5">
              <a:lumMod val="50000"/>
            </a:schemeClr>
          </a:solidFill>
        </p:grpSpPr>
        <p:sp>
          <p:nvSpPr>
            <p:cNvPr id="122" name="Rectangle 16">
              <a:extLst>
                <a:ext uri="{FF2B5EF4-FFF2-40B4-BE49-F238E27FC236}">
                  <a16:creationId xmlns:a16="http://schemas.microsoft.com/office/drawing/2014/main" id="{70B68309-52D3-4B40-9AA5-D8AD049660B9}"/>
                </a:ext>
              </a:extLst>
            </p:cNvPr>
            <p:cNvSpPr/>
            <p:nvPr/>
          </p:nvSpPr>
          <p:spPr>
            <a:xfrm>
              <a:off x="5108723" y="3992481"/>
              <a:ext cx="2059258" cy="915113"/>
            </a:xfrm>
            <a:prstGeom prst="roundRect">
              <a:avLst>
                <a:gd name="adj" fmla="val 10394"/>
              </a:avLst>
            </a:prstGeom>
            <a:grpFill/>
            <a:ln w="63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Segoe UI" panose="020B0502040204020203" pitchFamily="34" charset="0"/>
                <a:cs typeface="Segoe UI" panose="020B0502040204020203" pitchFamily="34" charset="0"/>
              </a:endParaRPr>
            </a:p>
          </p:txBody>
        </p:sp>
        <p:sp>
          <p:nvSpPr>
            <p:cNvPr id="123" name="Rectangle 17">
              <a:extLst>
                <a:ext uri="{FF2B5EF4-FFF2-40B4-BE49-F238E27FC236}">
                  <a16:creationId xmlns:a16="http://schemas.microsoft.com/office/drawing/2014/main" id="{722BE1C8-D8E6-45DB-9229-E9D1C4EC4A29}"/>
                </a:ext>
              </a:extLst>
            </p:cNvPr>
            <p:cNvSpPr/>
            <p:nvPr/>
          </p:nvSpPr>
          <p:spPr>
            <a:xfrm rot="5400000">
              <a:off x="5753679" y="3449611"/>
              <a:ext cx="769346" cy="1993924"/>
            </a:xfrm>
            <a:prstGeom prst="round2SameRect">
              <a:avLst>
                <a:gd name="adj1" fmla="val 17849"/>
                <a:gd name="adj2" fmla="val 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cs typeface="Segoe UI" panose="020B0502040204020203" pitchFamily="34" charset="0"/>
              </a:endParaRPr>
            </a:p>
          </p:txBody>
        </p:sp>
        <p:sp>
          <p:nvSpPr>
            <p:cNvPr id="124" name="직사각형 113">
              <a:extLst>
                <a:ext uri="{FF2B5EF4-FFF2-40B4-BE49-F238E27FC236}">
                  <a16:creationId xmlns:a16="http://schemas.microsoft.com/office/drawing/2014/main" id="{71516112-B71E-45C5-8DDB-329E0643490A}"/>
                </a:ext>
              </a:extLst>
            </p:cNvPr>
            <p:cNvSpPr>
              <a:spLocks noChangeArrowheads="1"/>
            </p:cNvSpPr>
            <p:nvPr/>
          </p:nvSpPr>
          <p:spPr bwMode="auto">
            <a:xfrm>
              <a:off x="5153961" y="4028835"/>
              <a:ext cx="1987662" cy="666781"/>
            </a:xfrm>
            <a:prstGeom prst="rect">
              <a:avLst/>
            </a:prstGeom>
            <a:grp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sz="2200" b="1" dirty="0" err="1">
                  <a:solidFill>
                    <a:schemeClr val="bg1"/>
                  </a:solidFill>
                  <a:latin typeface="Segoe UI" panose="020B0502040204020203" pitchFamily="34" charset="0"/>
                  <a:cs typeface="Segoe UI" panose="020B0502040204020203" pitchFamily="34" charset="0"/>
                </a:rPr>
                <a:t>Từ</a:t>
              </a:r>
              <a:r>
                <a:rPr lang="en-US" sz="2200" b="1" dirty="0">
                  <a:solidFill>
                    <a:schemeClr val="bg1"/>
                  </a:solidFill>
                  <a:latin typeface="Segoe UI" panose="020B0502040204020203" pitchFamily="34" charset="0"/>
                  <a:cs typeface="Segoe UI" panose="020B0502040204020203" pitchFamily="34" charset="0"/>
                </a:rPr>
                <a:t> 01/6/2026 </a:t>
              </a:r>
              <a:r>
                <a:rPr lang="en-US" sz="2200" b="1" dirty="0" err="1">
                  <a:solidFill>
                    <a:schemeClr val="bg1"/>
                  </a:solidFill>
                  <a:latin typeface="Segoe UI" panose="020B0502040204020203" pitchFamily="34" charset="0"/>
                  <a:cs typeface="Segoe UI" panose="020B0502040204020203" pitchFamily="34" charset="0"/>
                </a:rPr>
                <a:t>đến</a:t>
              </a:r>
              <a:endParaRPr lang="en-US" sz="2200" b="1" dirty="0">
                <a:solidFill>
                  <a:schemeClr val="bg1"/>
                </a:solidFill>
                <a:latin typeface="Segoe UI" panose="020B0502040204020203" pitchFamily="34" charset="0"/>
                <a:cs typeface="Segoe UI" panose="020B0502040204020203" pitchFamily="34" charset="0"/>
              </a:endParaRPr>
            </a:p>
            <a:p>
              <a:pPr algn="ctr"/>
              <a:r>
                <a:rPr lang="en-US" sz="2200" b="1" dirty="0">
                  <a:solidFill>
                    <a:schemeClr val="bg1"/>
                  </a:solidFill>
                  <a:latin typeface="Segoe UI" panose="020B0502040204020203" pitchFamily="34" charset="0"/>
                  <a:cs typeface="Segoe UI" panose="020B0502040204020203" pitchFamily="34" charset="0"/>
                </a:rPr>
                <a:t>31/12/2026</a:t>
              </a:r>
              <a:endParaRPr lang="en-US" sz="2200" b="1" i="1" dirty="0">
                <a:solidFill>
                  <a:srgbClr val="FFFF00"/>
                </a:solidFill>
                <a:latin typeface="Segoe UI" panose="020B0502040204020203" pitchFamily="34" charset="0"/>
                <a:cs typeface="Segoe UI" panose="020B0502040204020203" pitchFamily="34" charset="0"/>
              </a:endParaRPr>
            </a:p>
          </p:txBody>
        </p:sp>
      </p:grpSp>
      <p:grpSp>
        <p:nvGrpSpPr>
          <p:cNvPr id="125" name="그룹 73">
            <a:extLst>
              <a:ext uri="{FF2B5EF4-FFF2-40B4-BE49-F238E27FC236}">
                <a16:creationId xmlns:a16="http://schemas.microsoft.com/office/drawing/2014/main" id="{2692FB98-68CF-4A80-9E3E-4A94B4601481}"/>
              </a:ext>
            </a:extLst>
          </p:cNvPr>
          <p:cNvGrpSpPr/>
          <p:nvPr/>
        </p:nvGrpSpPr>
        <p:grpSpPr>
          <a:xfrm>
            <a:off x="8590263" y="4849342"/>
            <a:ext cx="2916957" cy="1056007"/>
            <a:chOff x="5108723" y="3992479"/>
            <a:chExt cx="2059258" cy="915113"/>
          </a:xfrm>
          <a:solidFill>
            <a:schemeClr val="accent5">
              <a:lumMod val="50000"/>
            </a:schemeClr>
          </a:solidFill>
        </p:grpSpPr>
        <p:sp>
          <p:nvSpPr>
            <p:cNvPr id="126" name="Rectangle 16">
              <a:extLst>
                <a:ext uri="{FF2B5EF4-FFF2-40B4-BE49-F238E27FC236}">
                  <a16:creationId xmlns:a16="http://schemas.microsoft.com/office/drawing/2014/main" id="{AB055E9E-63EE-47C4-8603-38576449E331}"/>
                </a:ext>
              </a:extLst>
            </p:cNvPr>
            <p:cNvSpPr/>
            <p:nvPr/>
          </p:nvSpPr>
          <p:spPr>
            <a:xfrm>
              <a:off x="5108723" y="3992479"/>
              <a:ext cx="2059258" cy="915113"/>
            </a:xfrm>
            <a:prstGeom prst="roundRect">
              <a:avLst>
                <a:gd name="adj" fmla="val 10394"/>
              </a:avLst>
            </a:prstGeom>
            <a:grpFill/>
            <a:ln w="63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Segoe UI" panose="020B0502040204020203" pitchFamily="34" charset="0"/>
                <a:cs typeface="Segoe UI" panose="020B0502040204020203" pitchFamily="34" charset="0"/>
              </a:endParaRPr>
            </a:p>
          </p:txBody>
        </p:sp>
        <p:sp>
          <p:nvSpPr>
            <p:cNvPr id="127" name="Rectangle 17">
              <a:extLst>
                <a:ext uri="{FF2B5EF4-FFF2-40B4-BE49-F238E27FC236}">
                  <a16:creationId xmlns:a16="http://schemas.microsoft.com/office/drawing/2014/main" id="{78C29388-8077-4100-A00C-4F0D2F7665BA}"/>
                </a:ext>
              </a:extLst>
            </p:cNvPr>
            <p:cNvSpPr/>
            <p:nvPr/>
          </p:nvSpPr>
          <p:spPr>
            <a:xfrm rot="5400000">
              <a:off x="5753679" y="3449611"/>
              <a:ext cx="769346" cy="1993924"/>
            </a:xfrm>
            <a:prstGeom prst="round2SameRect">
              <a:avLst>
                <a:gd name="adj1" fmla="val 17849"/>
                <a:gd name="adj2" fmla="val 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cs typeface="Segoe UI" panose="020B0502040204020203" pitchFamily="34" charset="0"/>
              </a:endParaRPr>
            </a:p>
          </p:txBody>
        </p:sp>
        <p:sp>
          <p:nvSpPr>
            <p:cNvPr id="128" name="직사각형 113">
              <a:extLst>
                <a:ext uri="{FF2B5EF4-FFF2-40B4-BE49-F238E27FC236}">
                  <a16:creationId xmlns:a16="http://schemas.microsoft.com/office/drawing/2014/main" id="{44D8C2C2-30D7-4FDB-8020-6DAA5373763F}"/>
                </a:ext>
              </a:extLst>
            </p:cNvPr>
            <p:cNvSpPr>
              <a:spLocks noChangeArrowheads="1"/>
            </p:cNvSpPr>
            <p:nvPr/>
          </p:nvSpPr>
          <p:spPr bwMode="auto">
            <a:xfrm>
              <a:off x="5153961" y="4028835"/>
              <a:ext cx="1987662" cy="666781"/>
            </a:xfrm>
            <a:prstGeom prst="rect">
              <a:avLst/>
            </a:prstGeom>
            <a:grp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vi-VN" sz="2200" b="1" dirty="0">
                  <a:solidFill>
                    <a:schemeClr val="bg1"/>
                  </a:solidFill>
                </a:rPr>
                <a:t>Từ 01/01/2027 đến</a:t>
              </a:r>
              <a:endParaRPr lang="en-US" sz="2200" b="1" dirty="0">
                <a:solidFill>
                  <a:schemeClr val="bg1"/>
                </a:solidFill>
              </a:endParaRPr>
            </a:p>
            <a:p>
              <a:pPr algn="ctr"/>
              <a:r>
                <a:rPr lang="vi-VN" sz="2200" b="1" dirty="0">
                  <a:solidFill>
                    <a:schemeClr val="bg1"/>
                  </a:solidFill>
                </a:rPr>
                <a:t> 31/3/2027</a:t>
              </a:r>
              <a:endParaRPr lang="en-US" sz="2200" b="1" i="1" dirty="0">
                <a:solidFill>
                  <a:schemeClr val="bg1"/>
                </a:solidFill>
                <a:latin typeface="Segoe UI" panose="020B0502040204020203" pitchFamily="34" charset="0"/>
                <a:cs typeface="Segoe UI" panose="020B0502040204020203" pitchFamily="34" charset="0"/>
              </a:endParaRPr>
            </a:p>
          </p:txBody>
        </p:sp>
      </p:grpSp>
      <p:grpSp>
        <p:nvGrpSpPr>
          <p:cNvPr id="129" name="그룹 73">
            <a:extLst>
              <a:ext uri="{FF2B5EF4-FFF2-40B4-BE49-F238E27FC236}">
                <a16:creationId xmlns:a16="http://schemas.microsoft.com/office/drawing/2014/main" id="{458770E7-ECE6-46CA-A1A4-CCD1D2BBBC87}"/>
              </a:ext>
            </a:extLst>
          </p:cNvPr>
          <p:cNvGrpSpPr/>
          <p:nvPr/>
        </p:nvGrpSpPr>
        <p:grpSpPr>
          <a:xfrm>
            <a:off x="8594447" y="6514955"/>
            <a:ext cx="2935331" cy="1056007"/>
            <a:chOff x="5108723" y="3992480"/>
            <a:chExt cx="2059258" cy="915113"/>
          </a:xfrm>
          <a:solidFill>
            <a:schemeClr val="accent5">
              <a:lumMod val="50000"/>
            </a:schemeClr>
          </a:solidFill>
        </p:grpSpPr>
        <p:sp>
          <p:nvSpPr>
            <p:cNvPr id="130" name="Rectangle 16">
              <a:extLst>
                <a:ext uri="{FF2B5EF4-FFF2-40B4-BE49-F238E27FC236}">
                  <a16:creationId xmlns:a16="http://schemas.microsoft.com/office/drawing/2014/main" id="{800F6D06-2757-4425-882F-346A38AA2B3A}"/>
                </a:ext>
              </a:extLst>
            </p:cNvPr>
            <p:cNvSpPr/>
            <p:nvPr/>
          </p:nvSpPr>
          <p:spPr>
            <a:xfrm>
              <a:off x="5108723" y="3992480"/>
              <a:ext cx="2059258" cy="915113"/>
            </a:xfrm>
            <a:prstGeom prst="roundRect">
              <a:avLst>
                <a:gd name="adj" fmla="val 10394"/>
              </a:avLst>
            </a:prstGeom>
            <a:grpFill/>
            <a:ln w="63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Segoe UI" panose="020B0502040204020203" pitchFamily="34" charset="0"/>
                <a:cs typeface="Segoe UI" panose="020B0502040204020203" pitchFamily="34" charset="0"/>
              </a:endParaRPr>
            </a:p>
          </p:txBody>
        </p:sp>
        <p:sp>
          <p:nvSpPr>
            <p:cNvPr id="131" name="Rectangle 17">
              <a:extLst>
                <a:ext uri="{FF2B5EF4-FFF2-40B4-BE49-F238E27FC236}">
                  <a16:creationId xmlns:a16="http://schemas.microsoft.com/office/drawing/2014/main" id="{EEC92DB7-7FF9-4677-83AE-D65F32533789}"/>
                </a:ext>
              </a:extLst>
            </p:cNvPr>
            <p:cNvSpPr/>
            <p:nvPr/>
          </p:nvSpPr>
          <p:spPr>
            <a:xfrm rot="5400000">
              <a:off x="5753679" y="3449611"/>
              <a:ext cx="769346" cy="1993924"/>
            </a:xfrm>
            <a:prstGeom prst="round2SameRect">
              <a:avLst>
                <a:gd name="adj1" fmla="val 17849"/>
                <a:gd name="adj2" fmla="val 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cs typeface="Segoe UI" panose="020B0502040204020203" pitchFamily="34" charset="0"/>
              </a:endParaRPr>
            </a:p>
          </p:txBody>
        </p:sp>
        <p:sp>
          <p:nvSpPr>
            <p:cNvPr id="132" name="직사각형 113">
              <a:extLst>
                <a:ext uri="{FF2B5EF4-FFF2-40B4-BE49-F238E27FC236}">
                  <a16:creationId xmlns:a16="http://schemas.microsoft.com/office/drawing/2014/main" id="{7A051BDB-931F-42C0-B50E-8F8A9B382289}"/>
                </a:ext>
              </a:extLst>
            </p:cNvPr>
            <p:cNvSpPr>
              <a:spLocks noChangeArrowheads="1"/>
            </p:cNvSpPr>
            <p:nvPr/>
          </p:nvSpPr>
          <p:spPr bwMode="auto">
            <a:xfrm>
              <a:off x="5153961" y="4028835"/>
              <a:ext cx="1987662" cy="666781"/>
            </a:xfrm>
            <a:prstGeom prst="rect">
              <a:avLst/>
            </a:prstGeom>
            <a:grp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sz="2200" b="1" dirty="0" err="1">
                  <a:solidFill>
                    <a:schemeClr val="bg1"/>
                  </a:solidFill>
                  <a:latin typeface="Segoe UI" panose="020B0502040204020203" pitchFamily="34" charset="0"/>
                  <a:cs typeface="Segoe UI" panose="020B0502040204020203" pitchFamily="34" charset="0"/>
                </a:rPr>
                <a:t>Từ</a:t>
              </a:r>
              <a:r>
                <a:rPr lang="en-US" sz="2200" b="1" dirty="0">
                  <a:solidFill>
                    <a:schemeClr val="bg1"/>
                  </a:solidFill>
                  <a:latin typeface="Segoe UI" panose="020B0502040204020203" pitchFamily="34" charset="0"/>
                  <a:cs typeface="Segoe UI" panose="020B0502040204020203" pitchFamily="34" charset="0"/>
                </a:rPr>
                <a:t> 01/4/2027 </a:t>
              </a:r>
              <a:r>
                <a:rPr lang="en-US" sz="2200" b="1" dirty="0" err="1">
                  <a:solidFill>
                    <a:schemeClr val="bg1"/>
                  </a:solidFill>
                  <a:latin typeface="Segoe UI" panose="020B0502040204020203" pitchFamily="34" charset="0"/>
                  <a:cs typeface="Segoe UI" panose="020B0502040204020203" pitchFamily="34" charset="0"/>
                </a:rPr>
                <a:t>đến</a:t>
              </a:r>
              <a:endParaRPr lang="en-US" sz="2200" b="1" dirty="0">
                <a:solidFill>
                  <a:schemeClr val="bg1"/>
                </a:solidFill>
                <a:latin typeface="Segoe UI" panose="020B0502040204020203" pitchFamily="34" charset="0"/>
                <a:cs typeface="Segoe UI" panose="020B0502040204020203" pitchFamily="34" charset="0"/>
              </a:endParaRPr>
            </a:p>
            <a:p>
              <a:pPr algn="ctr"/>
              <a:r>
                <a:rPr lang="en-US" sz="2200" b="1" dirty="0">
                  <a:solidFill>
                    <a:schemeClr val="bg1"/>
                  </a:solidFill>
                  <a:latin typeface="Segoe UI" panose="020B0502040204020203" pitchFamily="34" charset="0"/>
                  <a:cs typeface="Segoe UI" panose="020B0502040204020203" pitchFamily="34" charset="0"/>
                </a:rPr>
                <a:t>30/9/2027</a:t>
              </a:r>
              <a:endParaRPr lang="en-US" sz="2200" b="1" i="1" dirty="0">
                <a:solidFill>
                  <a:srgbClr val="FFFF00"/>
                </a:solidFill>
                <a:latin typeface="Segoe UI" panose="020B0502040204020203" pitchFamily="34" charset="0"/>
                <a:cs typeface="Segoe UI" panose="020B0502040204020203" pitchFamily="34" charset="0"/>
              </a:endParaRPr>
            </a:p>
          </p:txBody>
        </p:sp>
      </p:grpSp>
      <p:sp>
        <p:nvSpPr>
          <p:cNvPr id="138" name="TextBox 137">
            <a:extLst>
              <a:ext uri="{FF2B5EF4-FFF2-40B4-BE49-F238E27FC236}">
                <a16:creationId xmlns:a16="http://schemas.microsoft.com/office/drawing/2014/main" id="{1AC5925E-95D7-447A-B034-6E803E556030}"/>
              </a:ext>
            </a:extLst>
          </p:cNvPr>
          <p:cNvSpPr txBox="1"/>
          <p:nvPr/>
        </p:nvSpPr>
        <p:spPr>
          <a:xfrm>
            <a:off x="11734799" y="6518952"/>
            <a:ext cx="6096001" cy="1118255"/>
          </a:xfrm>
          <a:prstGeom prst="rect">
            <a:avLst/>
          </a:prstGeom>
          <a:noFill/>
        </p:spPr>
        <p:txBody>
          <a:bodyPr wrap="square">
            <a:spAutoFit/>
          </a:bodyPr>
          <a:lstStyle/>
          <a:p>
            <a:pPr marR="0" algn="just">
              <a:lnSpc>
                <a:spcPts val="1700"/>
              </a:lnSpc>
              <a:spcBef>
                <a:spcPts val="0"/>
              </a:spcBef>
              <a:spcAft>
                <a:spcPts val="600"/>
              </a:spcAft>
            </a:pPr>
            <a:r>
              <a:rPr lang="en-US" sz="2000" b="1" dirty="0">
                <a:solidFill>
                  <a:schemeClr val="accent1"/>
                </a:solidFill>
                <a:latin typeface="Segoe UI" panose="020B0502040204020203" pitchFamily="34" charset="0"/>
                <a:ea typeface="Aptos"/>
                <a:cs typeface="Segoe UI" panose="020B0502040204020203" pitchFamily="34" charset="0"/>
              </a:rPr>
              <a:t>- </a:t>
            </a:r>
            <a:r>
              <a:rPr lang="vi-VN" sz="2000" b="1" dirty="0">
                <a:solidFill>
                  <a:schemeClr val="accent1"/>
                </a:solidFill>
                <a:latin typeface="Segoe UI" panose="020B0502040204020203" pitchFamily="34" charset="0"/>
                <a:ea typeface="Aptos"/>
                <a:cs typeface="Segoe UI" panose="020B0502040204020203" pitchFamily="34" charset="0"/>
              </a:rPr>
              <a:t>Giai đoạn tăng tốc, bứt phá, về đích.</a:t>
            </a:r>
            <a:endParaRPr lang="en-US" sz="2000" b="1" dirty="0">
              <a:solidFill>
                <a:schemeClr val="accent1"/>
              </a:solidFill>
              <a:latin typeface="Segoe UI" panose="020B0502040204020203" pitchFamily="34" charset="0"/>
              <a:ea typeface="Aptos"/>
              <a:cs typeface="Segoe UI" panose="020B0502040204020203" pitchFamily="34" charset="0"/>
            </a:endParaRPr>
          </a:p>
          <a:p>
            <a:pPr marR="0" algn="just">
              <a:lnSpc>
                <a:spcPts val="1700"/>
              </a:lnSpc>
              <a:spcBef>
                <a:spcPts val="0"/>
              </a:spcBef>
              <a:spcAft>
                <a:spcPts val="600"/>
              </a:spcAft>
            </a:pPr>
            <a:r>
              <a:rPr lang="en-US" sz="2000" b="1" dirty="0">
                <a:solidFill>
                  <a:schemeClr val="accent1"/>
                </a:solidFill>
                <a:latin typeface="Segoe UI" panose="020B0502040204020203" pitchFamily="34" charset="0"/>
                <a:ea typeface="Aptos"/>
                <a:cs typeface="Segoe UI" panose="020B0502040204020203" pitchFamily="34" charset="0"/>
              </a:rPr>
              <a:t>- </a:t>
            </a:r>
            <a:r>
              <a:rPr lang="vi-VN" sz="2000" b="1" dirty="0">
                <a:solidFill>
                  <a:schemeClr val="accent1"/>
                </a:solidFill>
                <a:latin typeface="Segoe UI" panose="020B0502040204020203" pitchFamily="34" charset="0"/>
                <a:ea typeface="Aptos"/>
                <a:cs typeface="Segoe UI" panose="020B0502040204020203" pitchFamily="34" charset="0"/>
              </a:rPr>
              <a:t>Hoàn thành các mục tiêu, chỉ tiêu đã đăng ký.</a:t>
            </a:r>
            <a:endParaRPr lang="en-US" sz="2000" b="1" dirty="0">
              <a:solidFill>
                <a:schemeClr val="accent1"/>
              </a:solidFill>
              <a:latin typeface="Segoe UI" panose="020B0502040204020203" pitchFamily="34" charset="0"/>
              <a:ea typeface="Aptos"/>
              <a:cs typeface="Segoe UI" panose="020B0502040204020203" pitchFamily="34" charset="0"/>
            </a:endParaRPr>
          </a:p>
          <a:p>
            <a:pPr marR="0" algn="just">
              <a:lnSpc>
                <a:spcPts val="1700"/>
              </a:lnSpc>
              <a:spcBef>
                <a:spcPts val="0"/>
              </a:spcBef>
              <a:spcAft>
                <a:spcPts val="600"/>
              </a:spcAft>
            </a:pPr>
            <a:r>
              <a:rPr lang="en-US" sz="2000" b="1" dirty="0">
                <a:solidFill>
                  <a:schemeClr val="accent1"/>
                </a:solidFill>
                <a:latin typeface="Segoe UI" panose="020B0502040204020203" pitchFamily="34" charset="0"/>
                <a:ea typeface="Aptos"/>
                <a:cs typeface="Segoe UI" panose="020B0502040204020203" pitchFamily="34" charset="0"/>
              </a:rPr>
              <a:t>- T</a:t>
            </a:r>
            <a:r>
              <a:rPr lang="vi-VN" sz="2000" b="1" dirty="0">
                <a:solidFill>
                  <a:schemeClr val="accent1"/>
                </a:solidFill>
                <a:latin typeface="Segoe UI" panose="020B0502040204020203" pitchFamily="34" charset="0"/>
                <a:ea typeface="Aptos"/>
                <a:cs typeface="Segoe UI" panose="020B0502040204020203" pitchFamily="34" charset="0"/>
              </a:rPr>
              <a:t>ổng rà soát, đánh giá, biểu dương, khen thưởng.</a:t>
            </a:r>
            <a:endParaRPr lang="en-US" sz="2000" b="1" dirty="0">
              <a:solidFill>
                <a:schemeClr val="accent1"/>
              </a:solidFill>
              <a:effectLst/>
              <a:latin typeface="Segoe UI" panose="020B0502040204020203" pitchFamily="34" charset="0"/>
              <a:ea typeface="Aptos"/>
              <a:cs typeface="Segoe UI" panose="020B0502040204020203" pitchFamily="34" charset="0"/>
            </a:endParaRPr>
          </a:p>
        </p:txBody>
      </p:sp>
      <p:sp>
        <p:nvSpPr>
          <p:cNvPr id="139" name="TextBox 138">
            <a:extLst>
              <a:ext uri="{FF2B5EF4-FFF2-40B4-BE49-F238E27FC236}">
                <a16:creationId xmlns:a16="http://schemas.microsoft.com/office/drawing/2014/main" id="{CF0B54C8-9545-46F3-88BF-C4E1D4B4204D}"/>
              </a:ext>
            </a:extLst>
          </p:cNvPr>
          <p:cNvSpPr txBox="1"/>
          <p:nvPr/>
        </p:nvSpPr>
        <p:spPr>
          <a:xfrm>
            <a:off x="11734800" y="1504771"/>
            <a:ext cx="6095999" cy="1323439"/>
          </a:xfrm>
          <a:prstGeom prst="rect">
            <a:avLst/>
          </a:prstGeom>
          <a:noFill/>
        </p:spPr>
        <p:txBody>
          <a:bodyPr wrap="square">
            <a:spAutoFit/>
          </a:bodyPr>
          <a:lstStyle/>
          <a:p>
            <a:pPr algn="just"/>
            <a:r>
              <a:rPr lang="en-US" sz="2000" b="1" kern="100" dirty="0">
                <a:solidFill>
                  <a:schemeClr val="accent1"/>
                </a:solidFill>
                <a:latin typeface="Segoe UI" panose="020B0502040204020203" pitchFamily="34" charset="0"/>
                <a:ea typeface="Aptos"/>
                <a:cs typeface="Segoe UI" panose="020B0502040204020203" pitchFamily="34" charset="0"/>
              </a:rPr>
              <a:t>- </a:t>
            </a:r>
            <a:r>
              <a:rPr lang="en-US" sz="2000" b="1" kern="100" dirty="0" err="1">
                <a:solidFill>
                  <a:schemeClr val="accent1"/>
                </a:solidFill>
                <a:latin typeface="Segoe UI" panose="020B0502040204020203" pitchFamily="34" charset="0"/>
                <a:ea typeface="Aptos"/>
                <a:cs typeface="Segoe UI" panose="020B0502040204020203" pitchFamily="34" charset="0"/>
              </a:rPr>
              <a:t>Hoàn</a:t>
            </a:r>
            <a:r>
              <a:rPr lang="en-US" sz="2000" b="1" kern="100" dirty="0">
                <a:solidFill>
                  <a:schemeClr val="accent1"/>
                </a:solidFill>
                <a:latin typeface="Segoe UI" panose="020B0502040204020203" pitchFamily="34" charset="0"/>
                <a:ea typeface="Aptos"/>
                <a:cs typeface="Segoe UI" panose="020B0502040204020203" pitchFamily="34" charset="0"/>
              </a:rPr>
              <a:t> </a:t>
            </a:r>
            <a:r>
              <a:rPr lang="en-US" sz="2000" b="1" kern="100" dirty="0" err="1">
                <a:solidFill>
                  <a:schemeClr val="accent1"/>
                </a:solidFill>
                <a:latin typeface="Segoe UI" panose="020B0502040204020203" pitchFamily="34" charset="0"/>
                <a:ea typeface="Aptos"/>
                <a:cs typeface="Segoe UI" panose="020B0502040204020203" pitchFamily="34" charset="0"/>
              </a:rPr>
              <a:t>thành</a:t>
            </a:r>
            <a:r>
              <a:rPr lang="en-US" sz="2000" b="1" kern="100" dirty="0">
                <a:solidFill>
                  <a:schemeClr val="accent1"/>
                </a:solidFill>
                <a:latin typeface="Segoe UI" panose="020B0502040204020203" pitchFamily="34" charset="0"/>
                <a:ea typeface="Aptos"/>
                <a:cs typeface="Segoe UI" panose="020B0502040204020203" pitchFamily="34" charset="0"/>
              </a:rPr>
              <a:t> </a:t>
            </a:r>
            <a:r>
              <a:rPr lang="en-US" sz="2000" b="1" kern="100" dirty="0" err="1">
                <a:solidFill>
                  <a:schemeClr val="accent1"/>
                </a:solidFill>
                <a:latin typeface="Segoe UI" panose="020B0502040204020203" pitchFamily="34" charset="0"/>
                <a:ea typeface="Aptos"/>
                <a:cs typeface="Segoe UI" panose="020B0502040204020203" pitchFamily="34" charset="0"/>
              </a:rPr>
              <a:t>quán</a:t>
            </a:r>
            <a:r>
              <a:rPr lang="en-US" sz="2000" b="1" kern="100" dirty="0">
                <a:solidFill>
                  <a:schemeClr val="accent1"/>
                </a:solidFill>
                <a:latin typeface="Segoe UI" panose="020B0502040204020203" pitchFamily="34" charset="0"/>
                <a:ea typeface="Aptos"/>
                <a:cs typeface="Segoe UI" panose="020B0502040204020203" pitchFamily="34" charset="0"/>
              </a:rPr>
              <a:t> </a:t>
            </a:r>
            <a:r>
              <a:rPr lang="en-US" sz="2000" b="1" kern="100" dirty="0" err="1">
                <a:solidFill>
                  <a:schemeClr val="accent1"/>
                </a:solidFill>
                <a:latin typeface="Segoe UI" panose="020B0502040204020203" pitchFamily="34" charset="0"/>
                <a:ea typeface="Aptos"/>
                <a:cs typeface="Segoe UI" panose="020B0502040204020203" pitchFamily="34" charset="0"/>
              </a:rPr>
              <a:t>triệt</a:t>
            </a:r>
            <a:r>
              <a:rPr lang="en-US" sz="2000" b="1" kern="100" dirty="0">
                <a:solidFill>
                  <a:schemeClr val="accent1"/>
                </a:solidFill>
                <a:latin typeface="Segoe UI" panose="020B0502040204020203" pitchFamily="34" charset="0"/>
                <a:ea typeface="Aptos"/>
                <a:cs typeface="Segoe UI" panose="020B0502040204020203" pitchFamily="34" charset="0"/>
              </a:rPr>
              <a:t>, </a:t>
            </a:r>
            <a:r>
              <a:rPr lang="en-US" sz="2000" b="1" kern="100" dirty="0" err="1">
                <a:solidFill>
                  <a:schemeClr val="accent1"/>
                </a:solidFill>
                <a:latin typeface="Segoe UI" panose="020B0502040204020203" pitchFamily="34" charset="0"/>
                <a:ea typeface="Aptos"/>
                <a:cs typeface="Segoe UI" panose="020B0502040204020203" pitchFamily="34" charset="0"/>
              </a:rPr>
              <a:t>triển</a:t>
            </a:r>
            <a:r>
              <a:rPr lang="en-US" sz="2000" b="1" kern="100" dirty="0">
                <a:solidFill>
                  <a:schemeClr val="accent1"/>
                </a:solidFill>
                <a:latin typeface="Segoe UI" panose="020B0502040204020203" pitchFamily="34" charset="0"/>
                <a:ea typeface="Aptos"/>
                <a:cs typeface="Segoe UI" panose="020B0502040204020203" pitchFamily="34" charset="0"/>
              </a:rPr>
              <a:t> </a:t>
            </a:r>
            <a:r>
              <a:rPr lang="en-US" sz="2000" b="1" kern="100" dirty="0" err="1">
                <a:solidFill>
                  <a:schemeClr val="accent1"/>
                </a:solidFill>
                <a:latin typeface="Segoe UI" panose="020B0502040204020203" pitchFamily="34" charset="0"/>
                <a:ea typeface="Aptos"/>
                <a:cs typeface="Segoe UI" panose="020B0502040204020203" pitchFamily="34" charset="0"/>
              </a:rPr>
              <a:t>khai</a:t>
            </a:r>
            <a:r>
              <a:rPr lang="en-US" sz="2000" b="1" kern="100" dirty="0">
                <a:solidFill>
                  <a:schemeClr val="accent1"/>
                </a:solidFill>
                <a:latin typeface="Segoe UI" panose="020B0502040204020203" pitchFamily="34" charset="0"/>
                <a:ea typeface="Aptos"/>
                <a:cs typeface="Segoe UI" panose="020B0502040204020203" pitchFamily="34" charset="0"/>
              </a:rPr>
              <a:t> </a:t>
            </a:r>
            <a:r>
              <a:rPr lang="en-US" sz="2000" b="1" kern="100" dirty="0" err="1">
                <a:solidFill>
                  <a:schemeClr val="accent1"/>
                </a:solidFill>
                <a:latin typeface="Segoe UI" panose="020B0502040204020203" pitchFamily="34" charset="0"/>
                <a:ea typeface="Aptos"/>
                <a:cs typeface="Segoe UI" panose="020B0502040204020203" pitchFamily="34" charset="0"/>
              </a:rPr>
              <a:t>Nghị</a:t>
            </a:r>
            <a:r>
              <a:rPr lang="en-US" sz="2000" b="1" kern="100" dirty="0">
                <a:solidFill>
                  <a:schemeClr val="accent1"/>
                </a:solidFill>
                <a:latin typeface="Segoe UI" panose="020B0502040204020203" pitchFamily="34" charset="0"/>
                <a:ea typeface="Aptos"/>
                <a:cs typeface="Segoe UI" panose="020B0502040204020203" pitchFamily="34" charset="0"/>
              </a:rPr>
              <a:t> </a:t>
            </a:r>
            <a:r>
              <a:rPr lang="en-US" sz="2000" b="1" kern="100" dirty="0" err="1">
                <a:solidFill>
                  <a:schemeClr val="accent1"/>
                </a:solidFill>
                <a:latin typeface="Segoe UI" panose="020B0502040204020203" pitchFamily="34" charset="0"/>
                <a:ea typeface="Aptos"/>
                <a:cs typeface="Segoe UI" panose="020B0502040204020203" pitchFamily="34" charset="0"/>
              </a:rPr>
              <a:t>quyết</a:t>
            </a:r>
            <a:r>
              <a:rPr lang="en-US" sz="2000" b="1" kern="100" dirty="0">
                <a:solidFill>
                  <a:schemeClr val="accent1"/>
                </a:solidFill>
                <a:latin typeface="Segoe UI" panose="020B0502040204020203" pitchFamily="34" charset="0"/>
                <a:ea typeface="Aptos"/>
                <a:cs typeface="Segoe UI" panose="020B0502040204020203" pitchFamily="34" charset="0"/>
              </a:rPr>
              <a:t>. Ban </a:t>
            </a:r>
            <a:r>
              <a:rPr lang="en-US" sz="2000" b="1" kern="100" dirty="0" err="1">
                <a:solidFill>
                  <a:schemeClr val="accent1"/>
                </a:solidFill>
                <a:latin typeface="Segoe UI" panose="020B0502040204020203" pitchFamily="34" charset="0"/>
                <a:ea typeface="Aptos"/>
                <a:cs typeface="Segoe UI" panose="020B0502040204020203" pitchFamily="34" charset="0"/>
              </a:rPr>
              <a:t>hành</a:t>
            </a:r>
            <a:r>
              <a:rPr lang="en-US" sz="2000" b="1" kern="100" dirty="0">
                <a:solidFill>
                  <a:schemeClr val="accent1"/>
                </a:solidFill>
                <a:latin typeface="Segoe UI" panose="020B0502040204020203" pitchFamily="34" charset="0"/>
                <a:ea typeface="Aptos"/>
                <a:cs typeface="Segoe UI" panose="020B0502040204020203" pitchFamily="34" charset="0"/>
              </a:rPr>
              <a:t> </a:t>
            </a:r>
            <a:r>
              <a:rPr lang="en-US" sz="2000" b="1" kern="100" dirty="0" err="1">
                <a:solidFill>
                  <a:schemeClr val="accent1"/>
                </a:solidFill>
                <a:latin typeface="Segoe UI" panose="020B0502040204020203" pitchFamily="34" charset="0"/>
                <a:ea typeface="Aptos"/>
                <a:cs typeface="Segoe UI" panose="020B0502040204020203" pitchFamily="34" charset="0"/>
              </a:rPr>
              <a:t>kế</a:t>
            </a:r>
            <a:r>
              <a:rPr lang="en-US" sz="2000" b="1" kern="100" dirty="0">
                <a:solidFill>
                  <a:schemeClr val="accent1"/>
                </a:solidFill>
                <a:latin typeface="Segoe UI" panose="020B0502040204020203" pitchFamily="34" charset="0"/>
                <a:ea typeface="Aptos"/>
                <a:cs typeface="Segoe UI" panose="020B0502040204020203" pitchFamily="34" charset="0"/>
              </a:rPr>
              <a:t> </a:t>
            </a:r>
            <a:r>
              <a:rPr lang="en-US" sz="2000" b="1" kern="100" dirty="0" err="1">
                <a:solidFill>
                  <a:schemeClr val="accent1"/>
                </a:solidFill>
                <a:latin typeface="Segoe UI" panose="020B0502040204020203" pitchFamily="34" charset="0"/>
                <a:ea typeface="Aptos"/>
                <a:cs typeface="Segoe UI" panose="020B0502040204020203" pitchFamily="34" charset="0"/>
              </a:rPr>
              <a:t>hoạch</a:t>
            </a:r>
            <a:r>
              <a:rPr lang="en-US" sz="2000" b="1" kern="100" dirty="0">
                <a:solidFill>
                  <a:schemeClr val="accent1"/>
                </a:solidFill>
                <a:latin typeface="Segoe UI" panose="020B0502040204020203" pitchFamily="34" charset="0"/>
                <a:ea typeface="Aptos"/>
                <a:cs typeface="Segoe UI" panose="020B0502040204020203" pitchFamily="34" charset="0"/>
              </a:rPr>
              <a:t>, </a:t>
            </a:r>
            <a:r>
              <a:rPr lang="en-US" sz="2000" b="1" kern="100" dirty="0" err="1">
                <a:solidFill>
                  <a:schemeClr val="accent1"/>
                </a:solidFill>
                <a:latin typeface="Segoe UI" panose="020B0502040204020203" pitchFamily="34" charset="0"/>
                <a:ea typeface="Aptos"/>
                <a:cs typeface="Segoe UI" panose="020B0502040204020203" pitchFamily="34" charset="0"/>
              </a:rPr>
              <a:t>đăng</a:t>
            </a:r>
            <a:r>
              <a:rPr lang="en-US" sz="2000" b="1" kern="100" dirty="0">
                <a:solidFill>
                  <a:schemeClr val="accent1"/>
                </a:solidFill>
                <a:latin typeface="Segoe UI" panose="020B0502040204020203" pitchFamily="34" charset="0"/>
                <a:ea typeface="Aptos"/>
                <a:cs typeface="Segoe UI" panose="020B0502040204020203" pitchFamily="34" charset="0"/>
              </a:rPr>
              <a:t> </a:t>
            </a:r>
            <a:r>
              <a:rPr lang="en-US" sz="2000" b="1" kern="100" dirty="0" err="1">
                <a:solidFill>
                  <a:schemeClr val="accent1"/>
                </a:solidFill>
                <a:latin typeface="Segoe UI" panose="020B0502040204020203" pitchFamily="34" charset="0"/>
                <a:ea typeface="Aptos"/>
                <a:cs typeface="Segoe UI" panose="020B0502040204020203" pitchFamily="34" charset="0"/>
              </a:rPr>
              <a:t>ký</a:t>
            </a:r>
            <a:r>
              <a:rPr lang="en-US" sz="2000" b="1" kern="100" dirty="0">
                <a:solidFill>
                  <a:schemeClr val="accent1"/>
                </a:solidFill>
                <a:latin typeface="Segoe UI" panose="020B0502040204020203" pitchFamily="34" charset="0"/>
                <a:ea typeface="Aptos"/>
                <a:cs typeface="Segoe UI" panose="020B0502040204020203" pitchFamily="34" charset="0"/>
              </a:rPr>
              <a:t> </a:t>
            </a:r>
            <a:r>
              <a:rPr lang="en-US" sz="2000" b="1" kern="100" dirty="0" err="1">
                <a:solidFill>
                  <a:schemeClr val="accent1"/>
                </a:solidFill>
                <a:latin typeface="Segoe UI" panose="020B0502040204020203" pitchFamily="34" charset="0"/>
                <a:ea typeface="Aptos"/>
                <a:cs typeface="Segoe UI" panose="020B0502040204020203" pitchFamily="34" charset="0"/>
              </a:rPr>
              <a:t>chỉ</a:t>
            </a:r>
            <a:r>
              <a:rPr lang="en-US" sz="2000" b="1" kern="100" dirty="0">
                <a:solidFill>
                  <a:schemeClr val="accent1"/>
                </a:solidFill>
                <a:latin typeface="Segoe UI" panose="020B0502040204020203" pitchFamily="34" charset="0"/>
                <a:ea typeface="Aptos"/>
                <a:cs typeface="Segoe UI" panose="020B0502040204020203" pitchFamily="34" charset="0"/>
              </a:rPr>
              <a:t> </a:t>
            </a:r>
            <a:r>
              <a:rPr lang="en-US" sz="2000" b="1" kern="100" dirty="0" err="1">
                <a:solidFill>
                  <a:schemeClr val="accent1"/>
                </a:solidFill>
                <a:latin typeface="Segoe UI" panose="020B0502040204020203" pitchFamily="34" charset="0"/>
                <a:ea typeface="Aptos"/>
                <a:cs typeface="Segoe UI" panose="020B0502040204020203" pitchFamily="34" charset="0"/>
              </a:rPr>
              <a:t>tiêu</a:t>
            </a:r>
            <a:r>
              <a:rPr lang="en-US" sz="2000" b="1" kern="100" dirty="0">
                <a:solidFill>
                  <a:schemeClr val="accent1"/>
                </a:solidFill>
                <a:latin typeface="Segoe UI" panose="020B0502040204020203" pitchFamily="34" charset="0"/>
                <a:ea typeface="Aptos"/>
                <a:cs typeface="Segoe UI" panose="020B0502040204020203" pitchFamily="34" charset="0"/>
              </a:rPr>
              <a:t>, </a:t>
            </a:r>
            <a:r>
              <a:rPr lang="en-US" sz="2000" b="1" kern="100" dirty="0" err="1">
                <a:solidFill>
                  <a:schemeClr val="accent1"/>
                </a:solidFill>
                <a:latin typeface="Segoe UI" panose="020B0502040204020203" pitchFamily="34" charset="0"/>
                <a:ea typeface="Aptos"/>
                <a:cs typeface="Segoe UI" panose="020B0502040204020203" pitchFamily="34" charset="0"/>
              </a:rPr>
              <a:t>ký</a:t>
            </a:r>
            <a:r>
              <a:rPr lang="en-US" sz="2000" b="1" kern="100" dirty="0">
                <a:solidFill>
                  <a:schemeClr val="accent1"/>
                </a:solidFill>
                <a:latin typeface="Segoe UI" panose="020B0502040204020203" pitchFamily="34" charset="0"/>
                <a:ea typeface="Aptos"/>
                <a:cs typeface="Segoe UI" panose="020B0502040204020203" pitchFamily="34" charset="0"/>
              </a:rPr>
              <a:t> cam </a:t>
            </a:r>
            <a:r>
              <a:rPr lang="en-US" sz="2000" b="1" kern="100" dirty="0" err="1">
                <a:solidFill>
                  <a:schemeClr val="accent1"/>
                </a:solidFill>
                <a:latin typeface="Segoe UI" panose="020B0502040204020203" pitchFamily="34" charset="0"/>
                <a:ea typeface="Aptos"/>
                <a:cs typeface="Segoe UI" panose="020B0502040204020203" pitchFamily="34" charset="0"/>
              </a:rPr>
              <a:t>kết</a:t>
            </a:r>
            <a:r>
              <a:rPr lang="en-US" sz="2000" b="1" kern="100" dirty="0">
                <a:solidFill>
                  <a:schemeClr val="accent1"/>
                </a:solidFill>
                <a:latin typeface="Segoe UI" panose="020B0502040204020203" pitchFamily="34" charset="0"/>
                <a:ea typeface="Aptos"/>
                <a:cs typeface="Segoe UI" panose="020B0502040204020203" pitchFamily="34" charset="0"/>
              </a:rPr>
              <a:t> </a:t>
            </a:r>
            <a:r>
              <a:rPr lang="en-US" sz="2000" b="1" kern="100" dirty="0" err="1">
                <a:solidFill>
                  <a:schemeClr val="accent1"/>
                </a:solidFill>
                <a:latin typeface="Segoe UI" panose="020B0502040204020203" pitchFamily="34" charset="0"/>
                <a:ea typeface="Aptos"/>
                <a:cs typeface="Segoe UI" panose="020B0502040204020203" pitchFamily="34" charset="0"/>
              </a:rPr>
              <a:t>trách</a:t>
            </a:r>
            <a:r>
              <a:rPr lang="en-US" sz="2000" b="1" kern="100" dirty="0">
                <a:solidFill>
                  <a:schemeClr val="accent1"/>
                </a:solidFill>
                <a:latin typeface="Segoe UI" panose="020B0502040204020203" pitchFamily="34" charset="0"/>
                <a:ea typeface="Aptos"/>
                <a:cs typeface="Segoe UI" panose="020B0502040204020203" pitchFamily="34" charset="0"/>
              </a:rPr>
              <a:t> </a:t>
            </a:r>
            <a:r>
              <a:rPr lang="en-US" sz="2000" b="1" kern="100" dirty="0" err="1">
                <a:solidFill>
                  <a:schemeClr val="accent1"/>
                </a:solidFill>
                <a:latin typeface="Segoe UI" panose="020B0502040204020203" pitchFamily="34" charset="0"/>
                <a:ea typeface="Aptos"/>
                <a:cs typeface="Segoe UI" panose="020B0502040204020203" pitchFamily="34" charset="0"/>
              </a:rPr>
              <a:t>nhiệm</a:t>
            </a:r>
            <a:r>
              <a:rPr lang="en-US" sz="2000" b="1" kern="100" dirty="0">
                <a:solidFill>
                  <a:schemeClr val="accent1"/>
                </a:solidFill>
                <a:latin typeface="Segoe UI" panose="020B0502040204020203" pitchFamily="34" charset="0"/>
                <a:ea typeface="Aptos"/>
                <a:cs typeface="Segoe UI" panose="020B0502040204020203" pitchFamily="34" charset="0"/>
              </a:rPr>
              <a:t>. </a:t>
            </a:r>
            <a:r>
              <a:rPr lang="en-US" sz="2000" b="1" kern="100" dirty="0" err="1">
                <a:solidFill>
                  <a:schemeClr val="accent1"/>
                </a:solidFill>
                <a:latin typeface="Segoe UI" panose="020B0502040204020203" pitchFamily="34" charset="0"/>
                <a:ea typeface="Aptos"/>
                <a:cs typeface="Segoe UI" panose="020B0502040204020203" pitchFamily="34" charset="0"/>
              </a:rPr>
              <a:t>Xác</a:t>
            </a:r>
            <a:r>
              <a:rPr lang="en-US" sz="2000" b="1" kern="100" dirty="0">
                <a:solidFill>
                  <a:schemeClr val="accent1"/>
                </a:solidFill>
                <a:latin typeface="Segoe UI" panose="020B0502040204020203" pitchFamily="34" charset="0"/>
                <a:ea typeface="Aptos"/>
                <a:cs typeface="Segoe UI" panose="020B0502040204020203" pitchFamily="34" charset="0"/>
              </a:rPr>
              <a:t> </a:t>
            </a:r>
            <a:r>
              <a:rPr lang="en-US" sz="2000" b="1" kern="100" dirty="0" err="1">
                <a:solidFill>
                  <a:schemeClr val="accent1"/>
                </a:solidFill>
                <a:latin typeface="Segoe UI" panose="020B0502040204020203" pitchFamily="34" charset="0"/>
                <a:ea typeface="Aptos"/>
                <a:cs typeface="Segoe UI" panose="020B0502040204020203" pitchFamily="34" charset="0"/>
              </a:rPr>
              <a:t>định</a:t>
            </a:r>
            <a:r>
              <a:rPr lang="en-US" sz="2000" b="1" kern="100" dirty="0">
                <a:solidFill>
                  <a:schemeClr val="accent1"/>
                </a:solidFill>
                <a:latin typeface="Segoe UI" panose="020B0502040204020203" pitchFamily="34" charset="0"/>
                <a:ea typeface="Aptos"/>
                <a:cs typeface="Segoe UI" panose="020B0502040204020203" pitchFamily="34" charset="0"/>
              </a:rPr>
              <a:t> </a:t>
            </a:r>
            <a:r>
              <a:rPr lang="en-US" sz="2000" b="1" kern="100" dirty="0" err="1">
                <a:solidFill>
                  <a:schemeClr val="accent1"/>
                </a:solidFill>
                <a:latin typeface="Segoe UI" panose="020B0502040204020203" pitchFamily="34" charset="0"/>
                <a:ea typeface="Aptos"/>
                <a:cs typeface="Segoe UI" panose="020B0502040204020203" pitchFamily="34" charset="0"/>
              </a:rPr>
              <a:t>rõ</a:t>
            </a:r>
            <a:r>
              <a:rPr lang="en-US" sz="2000" b="1" kern="100" dirty="0">
                <a:solidFill>
                  <a:schemeClr val="accent1"/>
                </a:solidFill>
                <a:latin typeface="Segoe UI" panose="020B0502040204020203" pitchFamily="34" charset="0"/>
                <a:ea typeface="Aptos"/>
                <a:cs typeface="Segoe UI" panose="020B0502040204020203" pitchFamily="34" charset="0"/>
              </a:rPr>
              <a:t> </a:t>
            </a:r>
            <a:r>
              <a:rPr lang="en-US" sz="2000" b="1" kern="100" dirty="0" err="1">
                <a:solidFill>
                  <a:schemeClr val="accent1"/>
                </a:solidFill>
                <a:latin typeface="Segoe UI" panose="020B0502040204020203" pitchFamily="34" charset="0"/>
                <a:ea typeface="Aptos"/>
                <a:cs typeface="Segoe UI" panose="020B0502040204020203" pitchFamily="34" charset="0"/>
              </a:rPr>
              <a:t>nhiệm</a:t>
            </a:r>
            <a:r>
              <a:rPr lang="en-US" sz="2000" b="1" kern="100" dirty="0">
                <a:solidFill>
                  <a:schemeClr val="accent1"/>
                </a:solidFill>
                <a:latin typeface="Segoe UI" panose="020B0502040204020203" pitchFamily="34" charset="0"/>
                <a:ea typeface="Aptos"/>
                <a:cs typeface="Segoe UI" panose="020B0502040204020203" pitchFamily="34" charset="0"/>
              </a:rPr>
              <a:t> </a:t>
            </a:r>
            <a:r>
              <a:rPr lang="en-US" sz="2000" b="1" kern="100" dirty="0" err="1">
                <a:solidFill>
                  <a:schemeClr val="accent1"/>
                </a:solidFill>
                <a:latin typeface="Segoe UI" panose="020B0502040204020203" pitchFamily="34" charset="0"/>
                <a:ea typeface="Aptos"/>
                <a:cs typeface="Segoe UI" panose="020B0502040204020203" pitchFamily="34" charset="0"/>
              </a:rPr>
              <a:t>vụ</a:t>
            </a:r>
            <a:r>
              <a:rPr lang="en-US" sz="2000" b="1" kern="100" dirty="0">
                <a:solidFill>
                  <a:schemeClr val="accent1"/>
                </a:solidFill>
                <a:latin typeface="Segoe UI" panose="020B0502040204020203" pitchFamily="34" charset="0"/>
                <a:ea typeface="Aptos"/>
                <a:cs typeface="Segoe UI" panose="020B0502040204020203" pitchFamily="34" charset="0"/>
              </a:rPr>
              <a:t>, </a:t>
            </a:r>
            <a:r>
              <a:rPr lang="en-US" sz="2000" b="1" kern="100" dirty="0" err="1">
                <a:solidFill>
                  <a:schemeClr val="accent1"/>
                </a:solidFill>
                <a:latin typeface="Segoe UI" panose="020B0502040204020203" pitchFamily="34" charset="0"/>
                <a:ea typeface="Aptos"/>
                <a:cs typeface="Segoe UI" panose="020B0502040204020203" pitchFamily="34" charset="0"/>
              </a:rPr>
              <a:t>công</a:t>
            </a:r>
            <a:r>
              <a:rPr lang="en-US" sz="2000" b="1" kern="100" dirty="0">
                <a:solidFill>
                  <a:schemeClr val="accent1"/>
                </a:solidFill>
                <a:latin typeface="Segoe UI" panose="020B0502040204020203" pitchFamily="34" charset="0"/>
                <a:ea typeface="Aptos"/>
                <a:cs typeface="Segoe UI" panose="020B0502040204020203" pitchFamily="34" charset="0"/>
              </a:rPr>
              <a:t> </a:t>
            </a:r>
            <a:r>
              <a:rPr lang="en-US" sz="2000" b="1" kern="100" dirty="0" err="1">
                <a:solidFill>
                  <a:schemeClr val="accent1"/>
                </a:solidFill>
                <a:latin typeface="Segoe UI" panose="020B0502040204020203" pitchFamily="34" charset="0"/>
                <a:ea typeface="Aptos"/>
                <a:cs typeface="Segoe UI" panose="020B0502040204020203" pitchFamily="34" charset="0"/>
              </a:rPr>
              <a:t>trình</a:t>
            </a:r>
            <a:r>
              <a:rPr lang="en-US" sz="2000" b="1" kern="100" dirty="0">
                <a:solidFill>
                  <a:schemeClr val="accent1"/>
                </a:solidFill>
                <a:latin typeface="Segoe UI" panose="020B0502040204020203" pitchFamily="34" charset="0"/>
                <a:ea typeface="Aptos"/>
                <a:cs typeface="Segoe UI" panose="020B0502040204020203" pitchFamily="34" charset="0"/>
              </a:rPr>
              <a:t>, </a:t>
            </a:r>
            <a:r>
              <a:rPr lang="en-US" sz="2000" b="1" kern="100" dirty="0" err="1">
                <a:solidFill>
                  <a:schemeClr val="accent1"/>
                </a:solidFill>
                <a:latin typeface="Segoe UI" panose="020B0502040204020203" pitchFamily="34" charset="0"/>
                <a:ea typeface="Aptos"/>
                <a:cs typeface="Segoe UI" panose="020B0502040204020203" pitchFamily="34" charset="0"/>
              </a:rPr>
              <a:t>phần</a:t>
            </a:r>
            <a:r>
              <a:rPr lang="en-US" sz="2000" b="1" kern="100" dirty="0">
                <a:solidFill>
                  <a:schemeClr val="accent1"/>
                </a:solidFill>
                <a:latin typeface="Segoe UI" panose="020B0502040204020203" pitchFamily="34" charset="0"/>
                <a:ea typeface="Aptos"/>
                <a:cs typeface="Segoe UI" panose="020B0502040204020203" pitchFamily="34" charset="0"/>
              </a:rPr>
              <a:t> </a:t>
            </a:r>
            <a:r>
              <a:rPr lang="en-US" sz="2000" b="1" kern="100" dirty="0" err="1">
                <a:solidFill>
                  <a:schemeClr val="accent1"/>
                </a:solidFill>
                <a:latin typeface="Segoe UI" panose="020B0502040204020203" pitchFamily="34" charset="0"/>
                <a:ea typeface="Aptos"/>
                <a:cs typeface="Segoe UI" panose="020B0502040204020203" pitchFamily="34" charset="0"/>
              </a:rPr>
              <a:t>việc</a:t>
            </a:r>
            <a:r>
              <a:rPr lang="en-US" sz="2000" b="1" kern="100" dirty="0">
                <a:solidFill>
                  <a:schemeClr val="accent1"/>
                </a:solidFill>
                <a:latin typeface="Segoe UI" panose="020B0502040204020203" pitchFamily="34" charset="0"/>
                <a:ea typeface="Aptos"/>
                <a:cs typeface="Segoe UI" panose="020B0502040204020203" pitchFamily="34" charset="0"/>
              </a:rPr>
              <a:t> </a:t>
            </a:r>
            <a:r>
              <a:rPr lang="en-US" sz="2000" b="1" kern="100" dirty="0" err="1">
                <a:solidFill>
                  <a:schemeClr val="accent1"/>
                </a:solidFill>
                <a:latin typeface="Segoe UI" panose="020B0502040204020203" pitchFamily="34" charset="0"/>
                <a:ea typeface="Aptos"/>
                <a:cs typeface="Segoe UI" panose="020B0502040204020203" pitchFamily="34" charset="0"/>
              </a:rPr>
              <a:t>trọng</a:t>
            </a:r>
            <a:r>
              <a:rPr lang="en-US" sz="2000" b="1" kern="100" dirty="0">
                <a:solidFill>
                  <a:schemeClr val="accent1"/>
                </a:solidFill>
                <a:latin typeface="Segoe UI" panose="020B0502040204020203" pitchFamily="34" charset="0"/>
                <a:ea typeface="Aptos"/>
                <a:cs typeface="Segoe UI" panose="020B0502040204020203" pitchFamily="34" charset="0"/>
              </a:rPr>
              <a:t> </a:t>
            </a:r>
            <a:r>
              <a:rPr lang="en-US" sz="2000" b="1" kern="100" dirty="0" err="1">
                <a:solidFill>
                  <a:schemeClr val="accent1"/>
                </a:solidFill>
                <a:latin typeface="Segoe UI" panose="020B0502040204020203" pitchFamily="34" charset="0"/>
                <a:ea typeface="Aptos"/>
                <a:cs typeface="Segoe UI" panose="020B0502040204020203" pitchFamily="34" charset="0"/>
              </a:rPr>
              <a:t>tâm</a:t>
            </a:r>
            <a:r>
              <a:rPr lang="en-US" sz="2000" b="1" kern="100" dirty="0">
                <a:solidFill>
                  <a:schemeClr val="accent1"/>
                </a:solidFill>
                <a:latin typeface="Segoe UI" panose="020B0502040204020203" pitchFamily="34" charset="0"/>
                <a:ea typeface="Aptos"/>
                <a:cs typeface="Segoe UI" panose="020B0502040204020203" pitchFamily="34" charset="0"/>
              </a:rPr>
              <a:t>.</a:t>
            </a:r>
            <a:endParaRPr lang="en-US" sz="2000" b="1" dirty="0">
              <a:solidFill>
                <a:schemeClr val="accent1"/>
              </a:solidFill>
              <a:latin typeface="Segoe UI" panose="020B0502040204020203" pitchFamily="34" charset="0"/>
              <a:cs typeface="Segoe UI" panose="020B0502040204020203" pitchFamily="34" charset="0"/>
            </a:endParaRPr>
          </a:p>
        </p:txBody>
      </p:sp>
      <p:sp>
        <p:nvSpPr>
          <p:cNvPr id="140" name="TextBox 139">
            <a:extLst>
              <a:ext uri="{FF2B5EF4-FFF2-40B4-BE49-F238E27FC236}">
                <a16:creationId xmlns:a16="http://schemas.microsoft.com/office/drawing/2014/main" id="{5864E3FF-AC39-4352-8679-D9AE13A50DD2}"/>
              </a:ext>
            </a:extLst>
          </p:cNvPr>
          <p:cNvSpPr txBox="1"/>
          <p:nvPr/>
        </p:nvSpPr>
        <p:spPr>
          <a:xfrm>
            <a:off x="11734800" y="3163371"/>
            <a:ext cx="6096000" cy="1323439"/>
          </a:xfrm>
          <a:prstGeom prst="rect">
            <a:avLst/>
          </a:prstGeom>
          <a:noFill/>
        </p:spPr>
        <p:txBody>
          <a:bodyPr wrap="square">
            <a:spAutoFit/>
          </a:bodyPr>
          <a:lstStyle/>
          <a:p>
            <a:pPr algn="just"/>
            <a:r>
              <a:rPr lang="en-US" sz="2000" b="1" kern="100" dirty="0">
                <a:solidFill>
                  <a:schemeClr val="accent1"/>
                </a:solidFill>
                <a:latin typeface="Segoe UI" panose="020B0502040204020203" pitchFamily="34" charset="0"/>
                <a:ea typeface="Aptos"/>
                <a:cs typeface="Segoe UI" panose="020B0502040204020203" pitchFamily="34" charset="0"/>
              </a:rPr>
              <a:t>- </a:t>
            </a:r>
            <a:r>
              <a:rPr lang="vi-VN" sz="2000" b="1" kern="100" dirty="0">
                <a:solidFill>
                  <a:schemeClr val="accent1"/>
                </a:solidFill>
                <a:latin typeface="Segoe UI" panose="020B0502040204020203" pitchFamily="34" charset="0"/>
                <a:ea typeface="Aptos"/>
                <a:cs typeface="Segoe UI" panose="020B0502040204020203" pitchFamily="34" charset="0"/>
              </a:rPr>
              <a:t>Cao điểm siết chặt kỷ luật, kỷ cương.</a:t>
            </a:r>
            <a:endParaRPr lang="en-US" sz="2000" b="1" kern="100" dirty="0">
              <a:solidFill>
                <a:schemeClr val="accent1"/>
              </a:solidFill>
              <a:latin typeface="Segoe UI" panose="020B0502040204020203" pitchFamily="34" charset="0"/>
              <a:ea typeface="Aptos"/>
              <a:cs typeface="Segoe UI" panose="020B0502040204020203" pitchFamily="34" charset="0"/>
            </a:endParaRPr>
          </a:p>
          <a:p>
            <a:pPr algn="just"/>
            <a:r>
              <a:rPr lang="en-US" sz="2000" b="1" kern="100" dirty="0">
                <a:solidFill>
                  <a:schemeClr val="accent1"/>
                </a:solidFill>
                <a:latin typeface="Segoe UI" panose="020B0502040204020203" pitchFamily="34" charset="0"/>
                <a:ea typeface="Aptos"/>
                <a:cs typeface="Segoe UI" panose="020B0502040204020203" pitchFamily="34" charset="0"/>
              </a:rPr>
              <a:t>- </a:t>
            </a:r>
            <a:r>
              <a:rPr lang="vi-VN" sz="2000" b="1" kern="100" dirty="0">
                <a:solidFill>
                  <a:schemeClr val="accent1"/>
                </a:solidFill>
                <a:latin typeface="Segoe UI" panose="020B0502040204020203" pitchFamily="34" charset="0"/>
                <a:ea typeface="Aptos"/>
                <a:cs typeface="Segoe UI" panose="020B0502040204020203" pitchFamily="34" charset="0"/>
              </a:rPr>
              <a:t>Tập trung xử lý việc chậm, việc tồn đọng, điểm nghẽn.</a:t>
            </a:r>
            <a:endParaRPr lang="en-US" sz="2000" b="1" kern="100" dirty="0">
              <a:solidFill>
                <a:schemeClr val="accent1"/>
              </a:solidFill>
              <a:latin typeface="Segoe UI" panose="020B0502040204020203" pitchFamily="34" charset="0"/>
              <a:ea typeface="Aptos"/>
              <a:cs typeface="Segoe UI" panose="020B0502040204020203" pitchFamily="34" charset="0"/>
            </a:endParaRPr>
          </a:p>
          <a:p>
            <a:pPr algn="just"/>
            <a:r>
              <a:rPr lang="en-US" sz="2000" b="1" kern="100" dirty="0">
                <a:solidFill>
                  <a:schemeClr val="accent1"/>
                </a:solidFill>
                <a:latin typeface="Segoe UI" panose="020B0502040204020203" pitchFamily="34" charset="0"/>
                <a:ea typeface="Aptos"/>
                <a:cs typeface="Segoe UI" panose="020B0502040204020203" pitchFamily="34" charset="0"/>
              </a:rPr>
              <a:t>- </a:t>
            </a:r>
            <a:r>
              <a:rPr lang="vi-VN" sz="2000" b="1" kern="100" dirty="0">
                <a:solidFill>
                  <a:schemeClr val="accent1"/>
                </a:solidFill>
                <a:latin typeface="Segoe UI" panose="020B0502040204020203" pitchFamily="34" charset="0"/>
                <a:ea typeface="Aptos"/>
                <a:cs typeface="Segoe UI" panose="020B0502040204020203" pitchFamily="34" charset="0"/>
              </a:rPr>
              <a:t>Tạo chuyển biến, kết quả và sản phẩm cụ thể.</a:t>
            </a:r>
            <a:endParaRPr lang="en-US" sz="2000" b="1" dirty="0">
              <a:solidFill>
                <a:schemeClr val="accent1"/>
              </a:solidFill>
              <a:latin typeface="Segoe UI" panose="020B0502040204020203" pitchFamily="34" charset="0"/>
              <a:cs typeface="Segoe UI" panose="020B0502040204020203" pitchFamily="34" charset="0"/>
            </a:endParaRPr>
          </a:p>
        </p:txBody>
      </p:sp>
      <p:sp>
        <p:nvSpPr>
          <p:cNvPr id="141" name="TextBox 140">
            <a:extLst>
              <a:ext uri="{FF2B5EF4-FFF2-40B4-BE49-F238E27FC236}">
                <a16:creationId xmlns:a16="http://schemas.microsoft.com/office/drawing/2014/main" id="{47C22A61-A316-4A9D-96BA-5792AF17CA89}"/>
              </a:ext>
            </a:extLst>
          </p:cNvPr>
          <p:cNvSpPr txBox="1"/>
          <p:nvPr/>
        </p:nvSpPr>
        <p:spPr>
          <a:xfrm>
            <a:off x="11734800" y="4838700"/>
            <a:ext cx="6096000" cy="1323439"/>
          </a:xfrm>
          <a:prstGeom prst="rect">
            <a:avLst/>
          </a:prstGeom>
          <a:noFill/>
        </p:spPr>
        <p:txBody>
          <a:bodyPr wrap="square">
            <a:spAutoFit/>
          </a:bodyPr>
          <a:lstStyle/>
          <a:p>
            <a:pPr algn="just"/>
            <a:r>
              <a:rPr lang="en-US" sz="2000" b="1" kern="100" dirty="0">
                <a:solidFill>
                  <a:schemeClr val="accent1"/>
                </a:solidFill>
                <a:latin typeface="Segoe UI" panose="020B0502040204020203" pitchFamily="34" charset="0"/>
                <a:ea typeface="Aptos"/>
                <a:cs typeface="Segoe UI" panose="020B0502040204020203" pitchFamily="34" charset="0"/>
              </a:rPr>
              <a:t>- </a:t>
            </a:r>
            <a:r>
              <a:rPr lang="vi-VN" sz="2000" b="1" kern="100" dirty="0">
                <a:solidFill>
                  <a:schemeClr val="accent1"/>
                </a:solidFill>
                <a:latin typeface="Segoe UI" panose="020B0502040204020203" pitchFamily="34" charset="0"/>
                <a:ea typeface="Aptos"/>
                <a:cs typeface="Segoe UI" panose="020B0502040204020203" pitchFamily="34" charset="0"/>
              </a:rPr>
              <a:t>Rà soát, khắc phục hạn chế, yếu kém.</a:t>
            </a:r>
            <a:endParaRPr lang="en-US" sz="2000" b="1" kern="100" dirty="0">
              <a:solidFill>
                <a:schemeClr val="accent1"/>
              </a:solidFill>
              <a:latin typeface="Segoe UI" panose="020B0502040204020203" pitchFamily="34" charset="0"/>
              <a:ea typeface="Aptos"/>
              <a:cs typeface="Segoe UI" panose="020B0502040204020203" pitchFamily="34" charset="0"/>
            </a:endParaRPr>
          </a:p>
          <a:p>
            <a:pPr algn="just"/>
            <a:r>
              <a:rPr lang="en-US" sz="2000" b="1" kern="100" dirty="0">
                <a:solidFill>
                  <a:schemeClr val="accent1"/>
                </a:solidFill>
                <a:latin typeface="Segoe UI" panose="020B0502040204020203" pitchFamily="34" charset="0"/>
                <a:ea typeface="Aptos"/>
                <a:cs typeface="Segoe UI" panose="020B0502040204020203" pitchFamily="34" charset="0"/>
              </a:rPr>
              <a:t>- </a:t>
            </a:r>
            <a:r>
              <a:rPr lang="vi-VN" sz="2000" b="1" kern="100" dirty="0">
                <a:solidFill>
                  <a:schemeClr val="accent1"/>
                </a:solidFill>
                <a:latin typeface="Segoe UI" panose="020B0502040204020203" pitchFamily="34" charset="0"/>
                <a:ea typeface="Aptos"/>
                <a:cs typeface="Segoe UI" panose="020B0502040204020203" pitchFamily="34" charset="0"/>
              </a:rPr>
              <a:t>Đẩy mạnh cải cách hành chính, tháo gỡ khó khăn.</a:t>
            </a:r>
            <a:endParaRPr lang="en-US" sz="2000" b="1" kern="100" dirty="0">
              <a:solidFill>
                <a:schemeClr val="accent1"/>
              </a:solidFill>
              <a:latin typeface="Segoe UI" panose="020B0502040204020203" pitchFamily="34" charset="0"/>
              <a:ea typeface="Aptos"/>
              <a:cs typeface="Segoe UI" panose="020B0502040204020203" pitchFamily="34" charset="0"/>
            </a:endParaRPr>
          </a:p>
          <a:p>
            <a:pPr algn="just"/>
            <a:r>
              <a:rPr lang="en-US" sz="2000" b="1" kern="100" dirty="0">
                <a:solidFill>
                  <a:schemeClr val="accent1"/>
                </a:solidFill>
                <a:latin typeface="Segoe UI" panose="020B0502040204020203" pitchFamily="34" charset="0"/>
                <a:ea typeface="Aptos"/>
                <a:cs typeface="Segoe UI" panose="020B0502040204020203" pitchFamily="34" charset="0"/>
              </a:rPr>
              <a:t>- </a:t>
            </a:r>
            <a:r>
              <a:rPr lang="vi-VN" sz="2000" b="1" kern="100" dirty="0">
                <a:solidFill>
                  <a:schemeClr val="accent1"/>
                </a:solidFill>
                <a:latin typeface="Segoe UI" panose="020B0502040204020203" pitchFamily="34" charset="0"/>
                <a:ea typeface="Aptos"/>
                <a:cs typeface="Segoe UI" panose="020B0502040204020203" pitchFamily="34" charset="0"/>
              </a:rPr>
              <a:t>Củng cố các động lực tăng trưởng.</a:t>
            </a:r>
            <a:endParaRPr lang="en-US" sz="2000" b="1" dirty="0">
              <a:solidFill>
                <a:schemeClr val="accent1"/>
              </a:solidFill>
              <a:latin typeface="Segoe UI" panose="020B0502040204020203" pitchFamily="34" charset="0"/>
              <a:cs typeface="Segoe UI" panose="020B0502040204020203" pitchFamily="34" charset="0"/>
            </a:endParaRPr>
          </a:p>
        </p:txBody>
      </p:sp>
      <p:sp>
        <p:nvSpPr>
          <p:cNvPr id="2" name="Slide Number Placeholder 1"/>
          <p:cNvSpPr>
            <a:spLocks noGrp="1"/>
          </p:cNvSpPr>
          <p:nvPr>
            <p:ph type="sldNum" sz="quarter" idx="12"/>
          </p:nvPr>
        </p:nvSpPr>
        <p:spPr>
          <a:xfrm>
            <a:off x="15940786" y="9339366"/>
            <a:ext cx="2133600" cy="365125"/>
          </a:xfrm>
        </p:spPr>
        <p:txBody>
          <a:bodyPr/>
          <a:lstStyle/>
          <a:p>
            <a:fld id="{B6F15528-21DE-4FAA-801E-634DDDAF4B2B}" type="slidenum">
              <a:rPr lang="en-US" sz="1400" smtClean="0">
                <a:solidFill>
                  <a:schemeClr val="tx1"/>
                </a:solidFill>
                <a:latin typeface="Segoe UI" panose="020B0502040204020203" pitchFamily="34" charset="0"/>
                <a:cs typeface="Segoe UI" panose="020B0502040204020203" pitchFamily="34" charset="0"/>
              </a:rPr>
              <a:pPr/>
              <a:t>13</a:t>
            </a:fld>
            <a:endParaRPr lang="en-US" sz="1400">
              <a:solidFill>
                <a:schemeClr val="tx1"/>
              </a:solidFill>
              <a:latin typeface="Segoe UI" panose="020B0502040204020203" pitchFamily="34" charset="0"/>
              <a:cs typeface="Segoe UI" panose="020B0502040204020203" pitchFamily="34" charset="0"/>
            </a:endParaRPr>
          </a:p>
        </p:txBody>
      </p:sp>
      <p:grpSp>
        <p:nvGrpSpPr>
          <p:cNvPr id="9" name="그룹 73">
            <a:extLst>
              <a:ext uri="{FF2B5EF4-FFF2-40B4-BE49-F238E27FC236}">
                <a16:creationId xmlns:a16="http://schemas.microsoft.com/office/drawing/2014/main" id="{E5DCEFDC-4838-5A2E-9679-60685C838E84}"/>
              </a:ext>
            </a:extLst>
          </p:cNvPr>
          <p:cNvGrpSpPr/>
          <p:nvPr/>
        </p:nvGrpSpPr>
        <p:grpSpPr>
          <a:xfrm>
            <a:off x="3505200" y="8485343"/>
            <a:ext cx="8024580" cy="1056008"/>
            <a:chOff x="5083244" y="3992479"/>
            <a:chExt cx="2084737" cy="915113"/>
          </a:xfrm>
          <a:solidFill>
            <a:srgbClr val="FF0000"/>
          </a:solidFill>
        </p:grpSpPr>
        <p:sp>
          <p:nvSpPr>
            <p:cNvPr id="10" name="Rectangle 16">
              <a:extLst>
                <a:ext uri="{FF2B5EF4-FFF2-40B4-BE49-F238E27FC236}">
                  <a16:creationId xmlns:a16="http://schemas.microsoft.com/office/drawing/2014/main" id="{EC7C672A-0ECF-04C9-0B91-858CB806C0B2}"/>
                </a:ext>
              </a:extLst>
            </p:cNvPr>
            <p:cNvSpPr/>
            <p:nvPr/>
          </p:nvSpPr>
          <p:spPr>
            <a:xfrm>
              <a:off x="5108723" y="3992479"/>
              <a:ext cx="2059258" cy="915113"/>
            </a:xfrm>
            <a:prstGeom prst="roundRect">
              <a:avLst>
                <a:gd name="adj" fmla="val 10394"/>
              </a:avLst>
            </a:prstGeom>
            <a:grpFill/>
            <a:ln w="63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Segoe UI" panose="020B0502040204020203" pitchFamily="34" charset="0"/>
                <a:cs typeface="Segoe UI" panose="020B0502040204020203" pitchFamily="34" charset="0"/>
              </a:endParaRPr>
            </a:p>
          </p:txBody>
        </p:sp>
        <p:sp>
          <p:nvSpPr>
            <p:cNvPr id="11" name="Rectangle 17">
              <a:extLst>
                <a:ext uri="{FF2B5EF4-FFF2-40B4-BE49-F238E27FC236}">
                  <a16:creationId xmlns:a16="http://schemas.microsoft.com/office/drawing/2014/main" id="{C0B999B2-9CFF-E01D-D3DC-11C409B1C814}"/>
                </a:ext>
              </a:extLst>
            </p:cNvPr>
            <p:cNvSpPr/>
            <p:nvPr/>
          </p:nvSpPr>
          <p:spPr>
            <a:xfrm rot="5400000">
              <a:off x="5753679" y="3434841"/>
              <a:ext cx="769346" cy="1993924"/>
            </a:xfrm>
            <a:prstGeom prst="round2SameRect">
              <a:avLst>
                <a:gd name="adj1" fmla="val 17849"/>
                <a:gd name="adj2" fmla="val 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cs typeface="Segoe UI" panose="020B0502040204020203" pitchFamily="34" charset="0"/>
              </a:endParaRPr>
            </a:p>
          </p:txBody>
        </p:sp>
        <p:sp>
          <p:nvSpPr>
            <p:cNvPr id="12" name="직사각형 113">
              <a:extLst>
                <a:ext uri="{FF2B5EF4-FFF2-40B4-BE49-F238E27FC236}">
                  <a16:creationId xmlns:a16="http://schemas.microsoft.com/office/drawing/2014/main" id="{083755C4-D079-C17A-F8DA-EC0487D6ACF9}"/>
                </a:ext>
              </a:extLst>
            </p:cNvPr>
            <p:cNvSpPr>
              <a:spLocks noChangeArrowheads="1"/>
            </p:cNvSpPr>
            <p:nvPr/>
          </p:nvSpPr>
          <p:spPr bwMode="auto">
            <a:xfrm>
              <a:off x="5083244" y="4248630"/>
              <a:ext cx="1987662" cy="373397"/>
            </a:xfrm>
            <a:prstGeom prst="rect">
              <a:avLst/>
            </a:prstGeom>
            <a:grp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sz="2200" b="1" dirty="0" err="1">
                  <a:solidFill>
                    <a:schemeClr val="bg1"/>
                  </a:solidFill>
                  <a:latin typeface="Segoe UI" panose="020B0502040204020203" pitchFamily="34" charset="0"/>
                  <a:cs typeface="Segoe UI" panose="020B0502040204020203" pitchFamily="34" charset="0"/>
                </a:rPr>
                <a:t>Từ</a:t>
              </a:r>
              <a:r>
                <a:rPr lang="en-US" sz="2200" b="1" dirty="0">
                  <a:solidFill>
                    <a:schemeClr val="bg1"/>
                  </a:solidFill>
                  <a:latin typeface="Segoe UI" panose="020B0502040204020203" pitchFamily="34" charset="0"/>
                  <a:cs typeface="Segoe UI" panose="020B0502040204020203" pitchFamily="34" charset="0"/>
                </a:rPr>
                <a:t> 01/10/2027 </a:t>
              </a:r>
              <a:r>
                <a:rPr lang="en-US" sz="2200" b="1" dirty="0" err="1">
                  <a:solidFill>
                    <a:schemeClr val="bg1"/>
                  </a:solidFill>
                  <a:latin typeface="Segoe UI" panose="020B0502040204020203" pitchFamily="34" charset="0"/>
                  <a:cs typeface="Segoe UI" panose="020B0502040204020203" pitchFamily="34" charset="0"/>
                </a:rPr>
                <a:t>đếnNăm</a:t>
              </a:r>
              <a:r>
                <a:rPr lang="en-US" sz="2200" b="1" dirty="0">
                  <a:solidFill>
                    <a:schemeClr val="bg1"/>
                  </a:solidFill>
                  <a:latin typeface="Segoe UI" panose="020B0502040204020203" pitchFamily="34" charset="0"/>
                  <a:cs typeface="Segoe UI" panose="020B0502040204020203" pitchFamily="34" charset="0"/>
                </a:rPr>
                <a:t> 2030</a:t>
              </a:r>
              <a:endParaRPr lang="en-US" sz="2200" b="1" i="1" dirty="0">
                <a:solidFill>
                  <a:srgbClr val="FFFF00"/>
                </a:solidFill>
                <a:latin typeface="Segoe UI" panose="020B0502040204020203" pitchFamily="34" charset="0"/>
                <a:cs typeface="Segoe UI" panose="020B0502040204020203" pitchFamily="34" charset="0"/>
              </a:endParaRPr>
            </a:p>
          </p:txBody>
        </p:sp>
      </p:grpSp>
      <p:sp>
        <p:nvSpPr>
          <p:cNvPr id="14" name="TextBox 137">
            <a:extLst>
              <a:ext uri="{FF2B5EF4-FFF2-40B4-BE49-F238E27FC236}">
                <a16:creationId xmlns:a16="http://schemas.microsoft.com/office/drawing/2014/main" id="{A6F108A3-97B7-9A80-8452-8641302D90BE}"/>
              </a:ext>
            </a:extLst>
          </p:cNvPr>
          <p:cNvSpPr txBox="1"/>
          <p:nvPr/>
        </p:nvSpPr>
        <p:spPr>
          <a:xfrm>
            <a:off x="11734799" y="8267700"/>
            <a:ext cx="6292565" cy="1336263"/>
          </a:xfrm>
          <a:prstGeom prst="rect">
            <a:avLst/>
          </a:prstGeom>
          <a:noFill/>
        </p:spPr>
        <p:txBody>
          <a:bodyPr wrap="square">
            <a:spAutoFit/>
          </a:bodyPr>
          <a:lstStyle/>
          <a:p>
            <a:pPr marR="0" algn="just">
              <a:lnSpc>
                <a:spcPts val="1700"/>
              </a:lnSpc>
              <a:spcBef>
                <a:spcPts val="0"/>
              </a:spcBef>
              <a:spcAft>
                <a:spcPts val="600"/>
              </a:spcAft>
            </a:pPr>
            <a:r>
              <a:rPr lang="en-US" sz="2000" b="1" dirty="0">
                <a:solidFill>
                  <a:schemeClr val="accent3"/>
                </a:solidFill>
                <a:latin typeface="Segoe UI" panose="020B0502040204020203" pitchFamily="34" charset="0"/>
                <a:ea typeface="Aptos"/>
                <a:cs typeface="Segoe UI" panose="020B0502040204020203" pitchFamily="34" charset="0"/>
              </a:rPr>
              <a:t>- </a:t>
            </a:r>
            <a:r>
              <a:rPr lang="vi-VN" sz="2000" b="1" dirty="0">
                <a:solidFill>
                  <a:schemeClr val="accent3"/>
                </a:solidFill>
                <a:latin typeface="Segoe UI" panose="020B0502040204020203" pitchFamily="34" charset="0"/>
                <a:ea typeface="Aptos"/>
                <a:cs typeface="Segoe UI" panose="020B0502040204020203" pitchFamily="34" charset="0"/>
              </a:rPr>
              <a:t>Tiếp tục duy trì, nâng cao chất lượng phong trào thi đua.</a:t>
            </a:r>
            <a:endParaRPr lang="en-US" sz="2000" b="1" dirty="0">
              <a:solidFill>
                <a:schemeClr val="accent3"/>
              </a:solidFill>
              <a:latin typeface="Segoe UI" panose="020B0502040204020203" pitchFamily="34" charset="0"/>
              <a:ea typeface="Aptos"/>
              <a:cs typeface="Segoe UI" panose="020B0502040204020203" pitchFamily="34" charset="0"/>
            </a:endParaRPr>
          </a:p>
          <a:p>
            <a:pPr marR="0" algn="just">
              <a:lnSpc>
                <a:spcPts val="1700"/>
              </a:lnSpc>
              <a:spcBef>
                <a:spcPts val="0"/>
              </a:spcBef>
              <a:spcAft>
                <a:spcPts val="600"/>
              </a:spcAft>
            </a:pPr>
            <a:r>
              <a:rPr lang="en-US" sz="2000" b="1" dirty="0">
                <a:solidFill>
                  <a:schemeClr val="accent3"/>
                </a:solidFill>
                <a:latin typeface="Segoe UI" panose="020B0502040204020203" pitchFamily="34" charset="0"/>
                <a:ea typeface="Aptos"/>
                <a:cs typeface="Segoe UI" panose="020B0502040204020203" pitchFamily="34" charset="0"/>
              </a:rPr>
              <a:t>- </a:t>
            </a:r>
            <a:r>
              <a:rPr lang="vi-VN" sz="2000" b="1" dirty="0">
                <a:solidFill>
                  <a:schemeClr val="accent3"/>
                </a:solidFill>
                <a:latin typeface="Segoe UI" panose="020B0502040204020203" pitchFamily="34" charset="0"/>
                <a:ea typeface="Aptos"/>
                <a:cs typeface="Segoe UI" panose="020B0502040204020203" pitchFamily="34" charset="0"/>
              </a:rPr>
              <a:t>Gắn với thực hiện nhiệm vụ chính trị hằng năm.</a:t>
            </a:r>
            <a:endParaRPr lang="en-US" sz="2000" b="1" dirty="0">
              <a:solidFill>
                <a:schemeClr val="accent3"/>
              </a:solidFill>
              <a:latin typeface="Segoe UI" panose="020B0502040204020203" pitchFamily="34" charset="0"/>
              <a:ea typeface="Aptos"/>
              <a:cs typeface="Segoe UI" panose="020B0502040204020203" pitchFamily="34" charset="0"/>
            </a:endParaRPr>
          </a:p>
          <a:p>
            <a:pPr marR="0" algn="just">
              <a:lnSpc>
                <a:spcPts val="1700"/>
              </a:lnSpc>
              <a:spcBef>
                <a:spcPts val="0"/>
              </a:spcBef>
              <a:spcAft>
                <a:spcPts val="600"/>
              </a:spcAft>
            </a:pPr>
            <a:r>
              <a:rPr lang="en-US" sz="2000" b="1" dirty="0">
                <a:solidFill>
                  <a:schemeClr val="accent3"/>
                </a:solidFill>
                <a:latin typeface="Segoe UI" panose="020B0502040204020203" pitchFamily="34" charset="0"/>
                <a:ea typeface="Aptos"/>
                <a:cs typeface="Segoe UI" panose="020B0502040204020203" pitchFamily="34" charset="0"/>
              </a:rPr>
              <a:t>- </a:t>
            </a:r>
            <a:r>
              <a:rPr lang="vi-VN" sz="2000" b="1" dirty="0">
                <a:solidFill>
                  <a:schemeClr val="accent3"/>
                </a:solidFill>
                <a:latin typeface="Segoe UI" panose="020B0502040204020203" pitchFamily="34" charset="0"/>
                <a:ea typeface="Aptos"/>
                <a:cs typeface="Segoe UI" panose="020B0502040204020203" pitchFamily="34" charset="0"/>
              </a:rPr>
              <a:t>Giữ vững mục tiêu tăng trưởng nhanh, bền vững và xây dựng hệ thống chính trị hiệu lực, hiệu quả.</a:t>
            </a:r>
            <a:endParaRPr lang="en-US" sz="2000" b="1" dirty="0">
              <a:solidFill>
                <a:schemeClr val="accent3"/>
              </a:solidFill>
              <a:effectLst/>
              <a:latin typeface="Segoe UI" panose="020B0502040204020203" pitchFamily="34" charset="0"/>
              <a:ea typeface="Aptos"/>
              <a:cs typeface="Segoe UI" panose="020B0502040204020203" pitchFamily="34" charset="0"/>
            </a:endParaRPr>
          </a:p>
        </p:txBody>
      </p:sp>
      <p:sp>
        <p:nvSpPr>
          <p:cNvPr id="13" name="Hộp Văn bản 12">
            <a:extLst>
              <a:ext uri="{FF2B5EF4-FFF2-40B4-BE49-F238E27FC236}">
                <a16:creationId xmlns:a16="http://schemas.microsoft.com/office/drawing/2014/main" id="{DD52654E-C08E-7F6B-7F53-B90842919685}"/>
              </a:ext>
            </a:extLst>
          </p:cNvPr>
          <p:cNvSpPr txBox="1"/>
          <p:nvPr/>
        </p:nvSpPr>
        <p:spPr>
          <a:xfrm>
            <a:off x="146149" y="2494773"/>
            <a:ext cx="6711851" cy="707886"/>
          </a:xfrm>
          <a:prstGeom prst="rect">
            <a:avLst/>
          </a:prstGeom>
          <a:noFill/>
        </p:spPr>
        <p:txBody>
          <a:bodyPr wrap="square">
            <a:spAutoFit/>
          </a:bodyPr>
          <a:lstStyle/>
          <a:p>
            <a:pPr algn="ctr"/>
            <a:r>
              <a:rPr lang="en-US" sz="4000" b="1" dirty="0">
                <a:solidFill>
                  <a:srgbClr val="FF0000"/>
                </a:solidFill>
                <a:latin typeface="Segoe UI" panose="020B0502040204020203" pitchFamily="34" charset="0"/>
                <a:cs typeface="Segoe UI" panose="020B0502040204020203" pitchFamily="34" charset="0"/>
              </a:rPr>
              <a:t>Chia </a:t>
            </a:r>
            <a:r>
              <a:rPr lang="en-US" sz="4000" b="1" dirty="0" err="1">
                <a:solidFill>
                  <a:srgbClr val="FF0000"/>
                </a:solidFill>
                <a:latin typeface="Segoe UI" panose="020B0502040204020203" pitchFamily="34" charset="0"/>
                <a:cs typeface="Segoe UI" panose="020B0502040204020203" pitchFamily="34" charset="0"/>
              </a:rPr>
              <a:t>thành</a:t>
            </a:r>
            <a:r>
              <a:rPr lang="en-US" sz="4000" b="1" dirty="0">
                <a:solidFill>
                  <a:srgbClr val="FF0000"/>
                </a:solidFill>
                <a:latin typeface="Segoe UI" panose="020B0502040204020203" pitchFamily="34" charset="0"/>
                <a:cs typeface="Segoe UI" panose="020B0502040204020203" pitchFamily="34" charset="0"/>
              </a:rPr>
              <a:t> 05 </a:t>
            </a:r>
            <a:r>
              <a:rPr lang="en-US" sz="4000" b="1" dirty="0" err="1">
                <a:solidFill>
                  <a:srgbClr val="FF0000"/>
                </a:solidFill>
                <a:latin typeface="Segoe UI" panose="020B0502040204020203" pitchFamily="34" charset="0"/>
                <a:cs typeface="Segoe UI" panose="020B0502040204020203" pitchFamily="34" charset="0"/>
              </a:rPr>
              <a:t>giai</a:t>
            </a:r>
            <a:r>
              <a:rPr lang="en-US" sz="4000" b="1" dirty="0">
                <a:solidFill>
                  <a:srgbClr val="FF0000"/>
                </a:solidFill>
                <a:latin typeface="Segoe UI" panose="020B0502040204020203" pitchFamily="34" charset="0"/>
                <a:cs typeface="Segoe UI" panose="020B0502040204020203" pitchFamily="34" charset="0"/>
              </a:rPr>
              <a:t> </a:t>
            </a:r>
            <a:r>
              <a:rPr lang="en-US" sz="4000" b="1" dirty="0" err="1">
                <a:solidFill>
                  <a:srgbClr val="FF0000"/>
                </a:solidFill>
                <a:latin typeface="Segoe UI" panose="020B0502040204020203" pitchFamily="34" charset="0"/>
                <a:cs typeface="Segoe UI" panose="020B0502040204020203" pitchFamily="34" charset="0"/>
              </a:rPr>
              <a:t>đoạn</a:t>
            </a:r>
            <a:endParaRPr lang="en-US" sz="4000" b="1" dirty="0">
              <a:solidFill>
                <a:srgbClr val="FF0000"/>
              </a:solidFill>
              <a:latin typeface="Segoe UI" panose="020B0502040204020203" pitchFamily="34" charset="0"/>
              <a:cs typeface="Segoe UI" panose="020B0502040204020203" pitchFamily="34" charset="0"/>
            </a:endParaRPr>
          </a:p>
        </p:txBody>
      </p:sp>
      <p:cxnSp>
        <p:nvCxnSpPr>
          <p:cNvPr id="55" name="직선 연결선 2">
            <a:extLst>
              <a:ext uri="{FF2B5EF4-FFF2-40B4-BE49-F238E27FC236}">
                <a16:creationId xmlns:a16="http://schemas.microsoft.com/office/drawing/2014/main" id="{15156846-5775-44D2-8124-476B4EE0E35A}"/>
              </a:ext>
            </a:extLst>
          </p:cNvPr>
          <p:cNvCxnSpPr>
            <a:cxnSpLocks/>
            <a:stCxn id="130" idx="2"/>
          </p:cNvCxnSpPr>
          <p:nvPr/>
        </p:nvCxnSpPr>
        <p:spPr>
          <a:xfrm>
            <a:off x="10062113" y="7570962"/>
            <a:ext cx="13456" cy="914381"/>
          </a:xfrm>
          <a:prstGeom prst="line">
            <a:avLst/>
          </a:prstGeom>
          <a:ln w="57150">
            <a:solidFill>
              <a:srgbClr val="C00000"/>
            </a:solidFill>
            <a:prstDash val="sysDot"/>
            <a:headEnd type="oval"/>
            <a:tailEnd type="triangle"/>
          </a:ln>
        </p:spPr>
        <p:style>
          <a:lnRef idx="1">
            <a:schemeClr val="accent1"/>
          </a:lnRef>
          <a:fillRef idx="0">
            <a:schemeClr val="accent1"/>
          </a:fillRef>
          <a:effectRef idx="0">
            <a:schemeClr val="accent1"/>
          </a:effectRef>
          <a:fontRef idx="minor">
            <a:schemeClr val="tx1"/>
          </a:fontRef>
        </p:style>
      </p:cxnSp>
      <p:cxnSp>
        <p:nvCxnSpPr>
          <p:cNvPr id="60" name="직선 연결선 2">
            <a:extLst>
              <a:ext uri="{FF2B5EF4-FFF2-40B4-BE49-F238E27FC236}">
                <a16:creationId xmlns:a16="http://schemas.microsoft.com/office/drawing/2014/main" id="{15156846-5775-44D2-8124-476B4EE0E35A}"/>
              </a:ext>
            </a:extLst>
          </p:cNvPr>
          <p:cNvCxnSpPr>
            <a:cxnSpLocks/>
            <a:stCxn id="126" idx="2"/>
            <a:endCxn id="130" idx="0"/>
          </p:cNvCxnSpPr>
          <p:nvPr/>
        </p:nvCxnSpPr>
        <p:spPr>
          <a:xfrm>
            <a:off x="10048742" y="5905349"/>
            <a:ext cx="13371" cy="609606"/>
          </a:xfrm>
          <a:prstGeom prst="line">
            <a:avLst/>
          </a:prstGeom>
          <a:ln w="57150">
            <a:solidFill>
              <a:srgbClr val="C00000"/>
            </a:solidFill>
            <a:prstDash val="sysDot"/>
            <a:headEnd type="oval"/>
            <a:tailEnd type="triangle"/>
          </a:ln>
        </p:spPr>
        <p:style>
          <a:lnRef idx="1">
            <a:schemeClr val="accent1"/>
          </a:lnRef>
          <a:fillRef idx="0">
            <a:schemeClr val="accent1"/>
          </a:fillRef>
          <a:effectRef idx="0">
            <a:schemeClr val="accent1"/>
          </a:effectRef>
          <a:fontRef idx="minor">
            <a:schemeClr val="tx1"/>
          </a:fontRef>
        </p:style>
      </p:cxnSp>
      <p:cxnSp>
        <p:nvCxnSpPr>
          <p:cNvPr id="63" name="직선 연결선 2">
            <a:extLst>
              <a:ext uri="{FF2B5EF4-FFF2-40B4-BE49-F238E27FC236}">
                <a16:creationId xmlns:a16="http://schemas.microsoft.com/office/drawing/2014/main" id="{15156846-5775-44D2-8124-476B4EE0E35A}"/>
              </a:ext>
            </a:extLst>
          </p:cNvPr>
          <p:cNvCxnSpPr>
            <a:cxnSpLocks/>
            <a:endCxn id="126" idx="0"/>
          </p:cNvCxnSpPr>
          <p:nvPr/>
        </p:nvCxnSpPr>
        <p:spPr>
          <a:xfrm flipH="1">
            <a:off x="10048742" y="4315129"/>
            <a:ext cx="7262" cy="534213"/>
          </a:xfrm>
          <a:prstGeom prst="line">
            <a:avLst/>
          </a:prstGeom>
          <a:ln w="57150">
            <a:solidFill>
              <a:srgbClr val="C00000"/>
            </a:solidFill>
            <a:prstDash val="sysDot"/>
            <a:headEnd type="oval"/>
            <a:tailEnd type="triangle"/>
          </a:ln>
        </p:spPr>
        <p:style>
          <a:lnRef idx="1">
            <a:schemeClr val="accent1"/>
          </a:lnRef>
          <a:fillRef idx="0">
            <a:schemeClr val="accent1"/>
          </a:fillRef>
          <a:effectRef idx="0">
            <a:schemeClr val="accent1"/>
          </a:effectRef>
          <a:fontRef idx="minor">
            <a:schemeClr val="tx1"/>
          </a:fontRef>
        </p:style>
      </p:cxnSp>
      <p:cxnSp>
        <p:nvCxnSpPr>
          <p:cNvPr id="69" name="직선 연결선 2">
            <a:extLst>
              <a:ext uri="{FF2B5EF4-FFF2-40B4-BE49-F238E27FC236}">
                <a16:creationId xmlns:a16="http://schemas.microsoft.com/office/drawing/2014/main" id="{15156846-5775-44D2-8124-476B4EE0E35A}"/>
              </a:ext>
            </a:extLst>
          </p:cNvPr>
          <p:cNvCxnSpPr>
            <a:cxnSpLocks/>
            <a:stCxn id="104" idx="0"/>
            <a:endCxn id="124" idx="0"/>
          </p:cNvCxnSpPr>
          <p:nvPr/>
        </p:nvCxnSpPr>
        <p:spPr>
          <a:xfrm flipH="1">
            <a:off x="10088417" y="2682407"/>
            <a:ext cx="16595" cy="648008"/>
          </a:xfrm>
          <a:prstGeom prst="line">
            <a:avLst/>
          </a:prstGeom>
          <a:ln w="57150">
            <a:solidFill>
              <a:srgbClr val="C00000"/>
            </a:solidFill>
            <a:prstDash val="sysDot"/>
            <a:headEnd type="oval"/>
            <a:tailEnd type="triangle"/>
          </a:ln>
        </p:spPr>
        <p:style>
          <a:lnRef idx="1">
            <a:schemeClr val="accent1"/>
          </a:lnRef>
          <a:fillRef idx="0">
            <a:schemeClr val="accent1"/>
          </a:fillRef>
          <a:effectRef idx="0">
            <a:schemeClr val="accent1"/>
          </a:effectRef>
          <a:fontRef idx="minor">
            <a:schemeClr val="tx1"/>
          </a:fontRef>
        </p:style>
      </p:cxnSp>
      <p:sp>
        <p:nvSpPr>
          <p:cNvPr id="75" name="Hộp Văn bản 12">
            <a:extLst>
              <a:ext uri="{FF2B5EF4-FFF2-40B4-BE49-F238E27FC236}">
                <a16:creationId xmlns:a16="http://schemas.microsoft.com/office/drawing/2014/main" id="{DD52654E-C08E-7F6B-7F53-B90842919685}"/>
              </a:ext>
            </a:extLst>
          </p:cNvPr>
          <p:cNvSpPr txBox="1"/>
          <p:nvPr/>
        </p:nvSpPr>
        <p:spPr>
          <a:xfrm>
            <a:off x="7207331" y="3462524"/>
            <a:ext cx="1752601" cy="707886"/>
          </a:xfrm>
          <a:prstGeom prst="rect">
            <a:avLst/>
          </a:prstGeom>
          <a:noFill/>
        </p:spPr>
        <p:txBody>
          <a:bodyPr wrap="square">
            <a:spAutoFit/>
          </a:bodyPr>
          <a:lstStyle/>
          <a:p>
            <a:pPr algn="ctr"/>
            <a:r>
              <a:rPr lang="en-US" sz="4000" b="1" dirty="0">
                <a:solidFill>
                  <a:srgbClr val="FF0000"/>
                </a:solidFill>
                <a:latin typeface="Segoe UI" panose="020B0502040204020203" pitchFamily="34" charset="0"/>
                <a:cs typeface="Segoe UI" panose="020B0502040204020203" pitchFamily="34" charset="0"/>
              </a:rPr>
              <a:t>(2)</a:t>
            </a:r>
          </a:p>
        </p:txBody>
      </p:sp>
      <p:sp>
        <p:nvSpPr>
          <p:cNvPr id="76" name="Hộp Văn bản 12">
            <a:extLst>
              <a:ext uri="{FF2B5EF4-FFF2-40B4-BE49-F238E27FC236}">
                <a16:creationId xmlns:a16="http://schemas.microsoft.com/office/drawing/2014/main" id="{DD52654E-C08E-7F6B-7F53-B90842919685}"/>
              </a:ext>
            </a:extLst>
          </p:cNvPr>
          <p:cNvSpPr txBox="1"/>
          <p:nvPr/>
        </p:nvSpPr>
        <p:spPr>
          <a:xfrm>
            <a:off x="7207331" y="1736162"/>
            <a:ext cx="1752601" cy="707886"/>
          </a:xfrm>
          <a:prstGeom prst="rect">
            <a:avLst/>
          </a:prstGeom>
          <a:noFill/>
        </p:spPr>
        <p:txBody>
          <a:bodyPr wrap="square">
            <a:spAutoFit/>
          </a:bodyPr>
          <a:lstStyle/>
          <a:p>
            <a:pPr algn="ctr"/>
            <a:r>
              <a:rPr lang="en-US" sz="4000" b="1" dirty="0">
                <a:solidFill>
                  <a:srgbClr val="FF0000"/>
                </a:solidFill>
                <a:latin typeface="Segoe UI" panose="020B0502040204020203" pitchFamily="34" charset="0"/>
                <a:cs typeface="Segoe UI" panose="020B0502040204020203" pitchFamily="34" charset="0"/>
              </a:rPr>
              <a:t>(1)</a:t>
            </a:r>
          </a:p>
        </p:txBody>
      </p:sp>
      <p:sp>
        <p:nvSpPr>
          <p:cNvPr id="77" name="Hộp Văn bản 12">
            <a:extLst>
              <a:ext uri="{FF2B5EF4-FFF2-40B4-BE49-F238E27FC236}">
                <a16:creationId xmlns:a16="http://schemas.microsoft.com/office/drawing/2014/main" id="{DD52654E-C08E-7F6B-7F53-B90842919685}"/>
              </a:ext>
            </a:extLst>
          </p:cNvPr>
          <p:cNvSpPr txBox="1"/>
          <p:nvPr/>
        </p:nvSpPr>
        <p:spPr>
          <a:xfrm>
            <a:off x="7239000" y="4991100"/>
            <a:ext cx="1752601" cy="707886"/>
          </a:xfrm>
          <a:prstGeom prst="rect">
            <a:avLst/>
          </a:prstGeom>
          <a:noFill/>
        </p:spPr>
        <p:txBody>
          <a:bodyPr wrap="square">
            <a:spAutoFit/>
          </a:bodyPr>
          <a:lstStyle/>
          <a:p>
            <a:pPr algn="ctr"/>
            <a:r>
              <a:rPr lang="en-US" sz="4000" b="1" dirty="0">
                <a:solidFill>
                  <a:srgbClr val="FF0000"/>
                </a:solidFill>
                <a:latin typeface="Segoe UI" panose="020B0502040204020203" pitchFamily="34" charset="0"/>
                <a:cs typeface="Segoe UI" panose="020B0502040204020203" pitchFamily="34" charset="0"/>
              </a:rPr>
              <a:t>(3)</a:t>
            </a:r>
          </a:p>
        </p:txBody>
      </p:sp>
      <p:sp>
        <p:nvSpPr>
          <p:cNvPr id="78" name="Hộp Văn bản 12">
            <a:extLst>
              <a:ext uri="{FF2B5EF4-FFF2-40B4-BE49-F238E27FC236}">
                <a16:creationId xmlns:a16="http://schemas.microsoft.com/office/drawing/2014/main" id="{DD52654E-C08E-7F6B-7F53-B90842919685}"/>
              </a:ext>
            </a:extLst>
          </p:cNvPr>
          <p:cNvSpPr txBox="1"/>
          <p:nvPr/>
        </p:nvSpPr>
        <p:spPr>
          <a:xfrm>
            <a:off x="7256813" y="6685019"/>
            <a:ext cx="1752601" cy="707886"/>
          </a:xfrm>
          <a:prstGeom prst="rect">
            <a:avLst/>
          </a:prstGeom>
          <a:noFill/>
        </p:spPr>
        <p:txBody>
          <a:bodyPr wrap="square">
            <a:spAutoFit/>
          </a:bodyPr>
          <a:lstStyle/>
          <a:p>
            <a:pPr algn="ctr"/>
            <a:r>
              <a:rPr lang="en-US" sz="4000" b="1" dirty="0">
                <a:solidFill>
                  <a:srgbClr val="FF0000"/>
                </a:solidFill>
                <a:latin typeface="Segoe UI" panose="020B0502040204020203" pitchFamily="34" charset="0"/>
                <a:cs typeface="Segoe UI" panose="020B0502040204020203" pitchFamily="34" charset="0"/>
              </a:rPr>
              <a:t>(4)</a:t>
            </a:r>
          </a:p>
        </p:txBody>
      </p:sp>
      <p:sp>
        <p:nvSpPr>
          <p:cNvPr id="79" name="Hộp Văn bản 12">
            <a:extLst>
              <a:ext uri="{FF2B5EF4-FFF2-40B4-BE49-F238E27FC236}">
                <a16:creationId xmlns:a16="http://schemas.microsoft.com/office/drawing/2014/main" id="{DD52654E-C08E-7F6B-7F53-B90842919685}"/>
              </a:ext>
            </a:extLst>
          </p:cNvPr>
          <p:cNvSpPr txBox="1"/>
          <p:nvPr/>
        </p:nvSpPr>
        <p:spPr>
          <a:xfrm>
            <a:off x="2441526" y="8686164"/>
            <a:ext cx="1292274" cy="707886"/>
          </a:xfrm>
          <a:prstGeom prst="rect">
            <a:avLst/>
          </a:prstGeom>
          <a:noFill/>
        </p:spPr>
        <p:txBody>
          <a:bodyPr wrap="square">
            <a:spAutoFit/>
          </a:bodyPr>
          <a:lstStyle/>
          <a:p>
            <a:pPr algn="ctr"/>
            <a:r>
              <a:rPr lang="en-US" sz="4000" b="1" dirty="0">
                <a:solidFill>
                  <a:srgbClr val="FF0000"/>
                </a:solidFill>
                <a:latin typeface="Segoe UI" panose="020B0502040204020203" pitchFamily="34" charset="0"/>
                <a:cs typeface="Segoe UI" panose="020B0502040204020203" pitchFamily="34" charset="0"/>
              </a:rPr>
              <a:t>(5)</a:t>
            </a:r>
          </a:p>
        </p:txBody>
      </p:sp>
    </p:spTree>
    <p:custDataLst>
      <p:tags r:id="rId1"/>
    </p:custDataLst>
    <p:extLst>
      <p:ext uri="{BB962C8B-B14F-4D97-AF65-F5344CB8AC3E}">
        <p14:creationId xmlns:p14="http://schemas.microsoft.com/office/powerpoint/2010/main" val="29572013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1"/>
                                        </p:tgtEl>
                                        <p:attrNameLst>
                                          <p:attrName>style.visibility</p:attrName>
                                        </p:attrNameLst>
                                      </p:cBhvr>
                                      <p:to>
                                        <p:strVal val="visible"/>
                                      </p:to>
                                    </p:set>
                                    <p:anim calcmode="lin" valueType="num">
                                      <p:cBhvr additive="base">
                                        <p:cTn id="19" dur="500" fill="hold"/>
                                        <p:tgtEl>
                                          <p:spTgt spid="101"/>
                                        </p:tgtEl>
                                        <p:attrNameLst>
                                          <p:attrName>ppt_x</p:attrName>
                                        </p:attrNameLst>
                                      </p:cBhvr>
                                      <p:tavLst>
                                        <p:tav tm="0">
                                          <p:val>
                                            <p:strVal val="#ppt_x"/>
                                          </p:val>
                                        </p:tav>
                                        <p:tav tm="100000">
                                          <p:val>
                                            <p:strVal val="#ppt_x"/>
                                          </p:val>
                                        </p:tav>
                                      </p:tavLst>
                                    </p:anim>
                                    <p:anim calcmode="lin" valueType="num">
                                      <p:cBhvr additive="base">
                                        <p:cTn id="20" dur="500" fill="hold"/>
                                        <p:tgtEl>
                                          <p:spTgt spid="10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6"/>
                                        </p:tgtEl>
                                        <p:attrNameLst>
                                          <p:attrName>style.visibility</p:attrName>
                                        </p:attrNameLst>
                                      </p:cBhvr>
                                      <p:to>
                                        <p:strVal val="visible"/>
                                      </p:to>
                                    </p:set>
                                    <p:anim calcmode="lin" valueType="num">
                                      <p:cBhvr additive="base">
                                        <p:cTn id="23" dur="500" fill="hold"/>
                                        <p:tgtEl>
                                          <p:spTgt spid="76"/>
                                        </p:tgtEl>
                                        <p:attrNameLst>
                                          <p:attrName>ppt_x</p:attrName>
                                        </p:attrNameLst>
                                      </p:cBhvr>
                                      <p:tavLst>
                                        <p:tav tm="0">
                                          <p:val>
                                            <p:strVal val="#ppt_x"/>
                                          </p:val>
                                        </p:tav>
                                        <p:tav tm="100000">
                                          <p:val>
                                            <p:strVal val="#ppt_x"/>
                                          </p:val>
                                        </p:tav>
                                      </p:tavLst>
                                    </p:anim>
                                    <p:anim calcmode="lin" valueType="num">
                                      <p:cBhvr additive="base">
                                        <p:cTn id="24" dur="500" fill="hold"/>
                                        <p:tgtEl>
                                          <p:spTgt spid="7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2"/>
                                        </p:tgtEl>
                                        <p:attrNameLst>
                                          <p:attrName>style.visibility</p:attrName>
                                        </p:attrNameLst>
                                      </p:cBhvr>
                                      <p:to>
                                        <p:strVal val="visible"/>
                                      </p:to>
                                    </p:set>
                                    <p:anim calcmode="lin" valueType="num">
                                      <p:cBhvr additive="base">
                                        <p:cTn id="27" dur="500" fill="hold"/>
                                        <p:tgtEl>
                                          <p:spTgt spid="102"/>
                                        </p:tgtEl>
                                        <p:attrNameLst>
                                          <p:attrName>ppt_x</p:attrName>
                                        </p:attrNameLst>
                                      </p:cBhvr>
                                      <p:tavLst>
                                        <p:tav tm="0">
                                          <p:val>
                                            <p:strVal val="#ppt_x"/>
                                          </p:val>
                                        </p:tav>
                                        <p:tav tm="100000">
                                          <p:val>
                                            <p:strVal val="#ppt_x"/>
                                          </p:val>
                                        </p:tav>
                                      </p:tavLst>
                                    </p:anim>
                                    <p:anim calcmode="lin" valueType="num">
                                      <p:cBhvr additive="base">
                                        <p:cTn id="28" dur="500" fill="hold"/>
                                        <p:tgtEl>
                                          <p:spTgt spid="10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9"/>
                                        </p:tgtEl>
                                        <p:attrNameLst>
                                          <p:attrName>style.visibility</p:attrName>
                                        </p:attrNameLst>
                                      </p:cBhvr>
                                      <p:to>
                                        <p:strVal val="visible"/>
                                      </p:to>
                                    </p:set>
                                    <p:anim calcmode="lin" valueType="num">
                                      <p:cBhvr additive="base">
                                        <p:cTn id="31" dur="500" fill="hold"/>
                                        <p:tgtEl>
                                          <p:spTgt spid="139"/>
                                        </p:tgtEl>
                                        <p:attrNameLst>
                                          <p:attrName>ppt_x</p:attrName>
                                        </p:attrNameLst>
                                      </p:cBhvr>
                                      <p:tavLst>
                                        <p:tav tm="0">
                                          <p:val>
                                            <p:strVal val="#ppt_x"/>
                                          </p:val>
                                        </p:tav>
                                        <p:tav tm="100000">
                                          <p:val>
                                            <p:strVal val="#ppt_x"/>
                                          </p:val>
                                        </p:tav>
                                      </p:tavLst>
                                    </p:anim>
                                    <p:anim calcmode="lin" valueType="num">
                                      <p:cBhvr additive="base">
                                        <p:cTn id="32" dur="500" fill="hold"/>
                                        <p:tgtEl>
                                          <p:spTgt spid="13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fade">
                                      <p:cBhvr>
                                        <p:cTn id="37" dur="1000"/>
                                        <p:tgtEl>
                                          <p:spTgt spid="75"/>
                                        </p:tgtEl>
                                      </p:cBhvr>
                                    </p:animEffect>
                                    <p:anim calcmode="lin" valueType="num">
                                      <p:cBhvr>
                                        <p:cTn id="38" dur="1000" fill="hold"/>
                                        <p:tgtEl>
                                          <p:spTgt spid="75"/>
                                        </p:tgtEl>
                                        <p:attrNameLst>
                                          <p:attrName>ppt_x</p:attrName>
                                        </p:attrNameLst>
                                      </p:cBhvr>
                                      <p:tavLst>
                                        <p:tav tm="0">
                                          <p:val>
                                            <p:strVal val="#ppt_x"/>
                                          </p:val>
                                        </p:tav>
                                        <p:tav tm="100000">
                                          <p:val>
                                            <p:strVal val="#ppt_x"/>
                                          </p:val>
                                        </p:tav>
                                      </p:tavLst>
                                    </p:anim>
                                    <p:anim calcmode="lin" valueType="num">
                                      <p:cBhvr>
                                        <p:cTn id="39" dur="1000" fill="hold"/>
                                        <p:tgtEl>
                                          <p:spTgt spid="7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69"/>
                                        </p:tgtEl>
                                        <p:attrNameLst>
                                          <p:attrName>style.visibility</p:attrName>
                                        </p:attrNameLst>
                                      </p:cBhvr>
                                      <p:to>
                                        <p:strVal val="visible"/>
                                      </p:to>
                                    </p:set>
                                    <p:animEffect transition="in" filter="fade">
                                      <p:cBhvr>
                                        <p:cTn id="42" dur="1000"/>
                                        <p:tgtEl>
                                          <p:spTgt spid="69"/>
                                        </p:tgtEl>
                                      </p:cBhvr>
                                    </p:animEffect>
                                    <p:anim calcmode="lin" valueType="num">
                                      <p:cBhvr>
                                        <p:cTn id="43" dur="1000" fill="hold"/>
                                        <p:tgtEl>
                                          <p:spTgt spid="69"/>
                                        </p:tgtEl>
                                        <p:attrNameLst>
                                          <p:attrName>ppt_x</p:attrName>
                                        </p:attrNameLst>
                                      </p:cBhvr>
                                      <p:tavLst>
                                        <p:tav tm="0">
                                          <p:val>
                                            <p:strVal val="#ppt_x"/>
                                          </p:val>
                                        </p:tav>
                                        <p:tav tm="100000">
                                          <p:val>
                                            <p:strVal val="#ppt_x"/>
                                          </p:val>
                                        </p:tav>
                                      </p:tavLst>
                                    </p:anim>
                                    <p:anim calcmode="lin" valueType="num">
                                      <p:cBhvr>
                                        <p:cTn id="44" dur="1000" fill="hold"/>
                                        <p:tgtEl>
                                          <p:spTgt spid="6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1"/>
                                        </p:tgtEl>
                                        <p:attrNameLst>
                                          <p:attrName>style.visibility</p:attrName>
                                        </p:attrNameLst>
                                      </p:cBhvr>
                                      <p:to>
                                        <p:strVal val="visible"/>
                                      </p:to>
                                    </p:set>
                                    <p:animEffect transition="in" filter="fade">
                                      <p:cBhvr>
                                        <p:cTn id="47" dur="1000"/>
                                        <p:tgtEl>
                                          <p:spTgt spid="121"/>
                                        </p:tgtEl>
                                      </p:cBhvr>
                                    </p:animEffect>
                                    <p:anim calcmode="lin" valueType="num">
                                      <p:cBhvr>
                                        <p:cTn id="48" dur="1000" fill="hold"/>
                                        <p:tgtEl>
                                          <p:spTgt spid="121"/>
                                        </p:tgtEl>
                                        <p:attrNameLst>
                                          <p:attrName>ppt_x</p:attrName>
                                        </p:attrNameLst>
                                      </p:cBhvr>
                                      <p:tavLst>
                                        <p:tav tm="0">
                                          <p:val>
                                            <p:strVal val="#ppt_x"/>
                                          </p:val>
                                        </p:tav>
                                        <p:tav tm="100000">
                                          <p:val>
                                            <p:strVal val="#ppt_x"/>
                                          </p:val>
                                        </p:tav>
                                      </p:tavLst>
                                    </p:anim>
                                    <p:anim calcmode="lin" valueType="num">
                                      <p:cBhvr>
                                        <p:cTn id="49" dur="1000" fill="hold"/>
                                        <p:tgtEl>
                                          <p:spTgt spid="12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40"/>
                                        </p:tgtEl>
                                        <p:attrNameLst>
                                          <p:attrName>style.visibility</p:attrName>
                                        </p:attrNameLst>
                                      </p:cBhvr>
                                      <p:to>
                                        <p:strVal val="visible"/>
                                      </p:to>
                                    </p:set>
                                    <p:animEffect transition="in" filter="fade">
                                      <p:cBhvr>
                                        <p:cTn id="52" dur="1000"/>
                                        <p:tgtEl>
                                          <p:spTgt spid="140"/>
                                        </p:tgtEl>
                                      </p:cBhvr>
                                    </p:animEffect>
                                    <p:anim calcmode="lin" valueType="num">
                                      <p:cBhvr>
                                        <p:cTn id="53" dur="1000" fill="hold"/>
                                        <p:tgtEl>
                                          <p:spTgt spid="140"/>
                                        </p:tgtEl>
                                        <p:attrNameLst>
                                          <p:attrName>ppt_x</p:attrName>
                                        </p:attrNameLst>
                                      </p:cBhvr>
                                      <p:tavLst>
                                        <p:tav tm="0">
                                          <p:val>
                                            <p:strVal val="#ppt_x"/>
                                          </p:val>
                                        </p:tav>
                                        <p:tav tm="100000">
                                          <p:val>
                                            <p:strVal val="#ppt_x"/>
                                          </p:val>
                                        </p:tav>
                                      </p:tavLst>
                                    </p:anim>
                                    <p:anim calcmode="lin" valueType="num">
                                      <p:cBhvr>
                                        <p:cTn id="54" dur="1000" fill="hold"/>
                                        <p:tgtEl>
                                          <p:spTgt spid="14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77"/>
                                        </p:tgtEl>
                                        <p:attrNameLst>
                                          <p:attrName>style.visibility</p:attrName>
                                        </p:attrNameLst>
                                      </p:cBhvr>
                                      <p:to>
                                        <p:strVal val="visible"/>
                                      </p:to>
                                    </p:set>
                                    <p:animEffect transition="in" filter="fade">
                                      <p:cBhvr>
                                        <p:cTn id="59" dur="1000"/>
                                        <p:tgtEl>
                                          <p:spTgt spid="77"/>
                                        </p:tgtEl>
                                      </p:cBhvr>
                                    </p:animEffect>
                                    <p:anim calcmode="lin" valueType="num">
                                      <p:cBhvr>
                                        <p:cTn id="60" dur="1000" fill="hold"/>
                                        <p:tgtEl>
                                          <p:spTgt spid="77"/>
                                        </p:tgtEl>
                                        <p:attrNameLst>
                                          <p:attrName>ppt_x</p:attrName>
                                        </p:attrNameLst>
                                      </p:cBhvr>
                                      <p:tavLst>
                                        <p:tav tm="0">
                                          <p:val>
                                            <p:strVal val="#ppt_x"/>
                                          </p:val>
                                        </p:tav>
                                        <p:tav tm="100000">
                                          <p:val>
                                            <p:strVal val="#ppt_x"/>
                                          </p:val>
                                        </p:tav>
                                      </p:tavLst>
                                    </p:anim>
                                    <p:anim calcmode="lin" valueType="num">
                                      <p:cBhvr>
                                        <p:cTn id="61" dur="1000" fill="hold"/>
                                        <p:tgtEl>
                                          <p:spTgt spid="77"/>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25"/>
                                        </p:tgtEl>
                                        <p:attrNameLst>
                                          <p:attrName>style.visibility</p:attrName>
                                        </p:attrNameLst>
                                      </p:cBhvr>
                                      <p:to>
                                        <p:strVal val="visible"/>
                                      </p:to>
                                    </p:set>
                                    <p:animEffect transition="in" filter="fade">
                                      <p:cBhvr>
                                        <p:cTn id="64" dur="1000"/>
                                        <p:tgtEl>
                                          <p:spTgt spid="125"/>
                                        </p:tgtEl>
                                      </p:cBhvr>
                                    </p:animEffect>
                                    <p:anim calcmode="lin" valueType="num">
                                      <p:cBhvr>
                                        <p:cTn id="65" dur="1000" fill="hold"/>
                                        <p:tgtEl>
                                          <p:spTgt spid="125"/>
                                        </p:tgtEl>
                                        <p:attrNameLst>
                                          <p:attrName>ppt_x</p:attrName>
                                        </p:attrNameLst>
                                      </p:cBhvr>
                                      <p:tavLst>
                                        <p:tav tm="0">
                                          <p:val>
                                            <p:strVal val="#ppt_x"/>
                                          </p:val>
                                        </p:tav>
                                        <p:tav tm="100000">
                                          <p:val>
                                            <p:strVal val="#ppt_x"/>
                                          </p:val>
                                        </p:tav>
                                      </p:tavLst>
                                    </p:anim>
                                    <p:anim calcmode="lin" valueType="num">
                                      <p:cBhvr>
                                        <p:cTn id="66" dur="1000" fill="hold"/>
                                        <p:tgtEl>
                                          <p:spTgt spid="125"/>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63"/>
                                        </p:tgtEl>
                                        <p:attrNameLst>
                                          <p:attrName>style.visibility</p:attrName>
                                        </p:attrNameLst>
                                      </p:cBhvr>
                                      <p:to>
                                        <p:strVal val="visible"/>
                                      </p:to>
                                    </p:set>
                                    <p:animEffect transition="in" filter="fade">
                                      <p:cBhvr>
                                        <p:cTn id="69" dur="1000"/>
                                        <p:tgtEl>
                                          <p:spTgt spid="63"/>
                                        </p:tgtEl>
                                      </p:cBhvr>
                                    </p:animEffect>
                                    <p:anim calcmode="lin" valueType="num">
                                      <p:cBhvr>
                                        <p:cTn id="70" dur="1000" fill="hold"/>
                                        <p:tgtEl>
                                          <p:spTgt spid="63"/>
                                        </p:tgtEl>
                                        <p:attrNameLst>
                                          <p:attrName>ppt_x</p:attrName>
                                        </p:attrNameLst>
                                      </p:cBhvr>
                                      <p:tavLst>
                                        <p:tav tm="0">
                                          <p:val>
                                            <p:strVal val="#ppt_x"/>
                                          </p:val>
                                        </p:tav>
                                        <p:tav tm="100000">
                                          <p:val>
                                            <p:strVal val="#ppt_x"/>
                                          </p:val>
                                        </p:tav>
                                      </p:tavLst>
                                    </p:anim>
                                    <p:anim calcmode="lin" valueType="num">
                                      <p:cBhvr>
                                        <p:cTn id="71" dur="1000" fill="hold"/>
                                        <p:tgtEl>
                                          <p:spTgt spid="63"/>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41"/>
                                        </p:tgtEl>
                                        <p:attrNameLst>
                                          <p:attrName>style.visibility</p:attrName>
                                        </p:attrNameLst>
                                      </p:cBhvr>
                                      <p:to>
                                        <p:strVal val="visible"/>
                                      </p:to>
                                    </p:set>
                                    <p:animEffect transition="in" filter="fade">
                                      <p:cBhvr>
                                        <p:cTn id="74" dur="1000"/>
                                        <p:tgtEl>
                                          <p:spTgt spid="141"/>
                                        </p:tgtEl>
                                      </p:cBhvr>
                                    </p:animEffect>
                                    <p:anim calcmode="lin" valueType="num">
                                      <p:cBhvr>
                                        <p:cTn id="75" dur="1000" fill="hold"/>
                                        <p:tgtEl>
                                          <p:spTgt spid="141"/>
                                        </p:tgtEl>
                                        <p:attrNameLst>
                                          <p:attrName>ppt_x</p:attrName>
                                        </p:attrNameLst>
                                      </p:cBhvr>
                                      <p:tavLst>
                                        <p:tav tm="0">
                                          <p:val>
                                            <p:strVal val="#ppt_x"/>
                                          </p:val>
                                        </p:tav>
                                        <p:tav tm="100000">
                                          <p:val>
                                            <p:strVal val="#ppt_x"/>
                                          </p:val>
                                        </p:tav>
                                      </p:tavLst>
                                    </p:anim>
                                    <p:anim calcmode="lin" valueType="num">
                                      <p:cBhvr>
                                        <p:cTn id="76" dur="1000" fill="hold"/>
                                        <p:tgtEl>
                                          <p:spTgt spid="141"/>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78"/>
                                        </p:tgtEl>
                                        <p:attrNameLst>
                                          <p:attrName>style.visibility</p:attrName>
                                        </p:attrNameLst>
                                      </p:cBhvr>
                                      <p:to>
                                        <p:strVal val="visible"/>
                                      </p:to>
                                    </p:set>
                                    <p:animEffect transition="in" filter="fade">
                                      <p:cBhvr>
                                        <p:cTn id="81" dur="1000"/>
                                        <p:tgtEl>
                                          <p:spTgt spid="78"/>
                                        </p:tgtEl>
                                      </p:cBhvr>
                                    </p:animEffect>
                                    <p:anim calcmode="lin" valueType="num">
                                      <p:cBhvr>
                                        <p:cTn id="82" dur="1000" fill="hold"/>
                                        <p:tgtEl>
                                          <p:spTgt spid="78"/>
                                        </p:tgtEl>
                                        <p:attrNameLst>
                                          <p:attrName>ppt_x</p:attrName>
                                        </p:attrNameLst>
                                      </p:cBhvr>
                                      <p:tavLst>
                                        <p:tav tm="0">
                                          <p:val>
                                            <p:strVal val="#ppt_x"/>
                                          </p:val>
                                        </p:tav>
                                        <p:tav tm="100000">
                                          <p:val>
                                            <p:strVal val="#ppt_x"/>
                                          </p:val>
                                        </p:tav>
                                      </p:tavLst>
                                    </p:anim>
                                    <p:anim calcmode="lin" valueType="num">
                                      <p:cBhvr>
                                        <p:cTn id="83" dur="1000" fill="hold"/>
                                        <p:tgtEl>
                                          <p:spTgt spid="78"/>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129"/>
                                        </p:tgtEl>
                                        <p:attrNameLst>
                                          <p:attrName>style.visibility</p:attrName>
                                        </p:attrNameLst>
                                      </p:cBhvr>
                                      <p:to>
                                        <p:strVal val="visible"/>
                                      </p:to>
                                    </p:set>
                                    <p:animEffect transition="in" filter="fade">
                                      <p:cBhvr>
                                        <p:cTn id="86" dur="1000"/>
                                        <p:tgtEl>
                                          <p:spTgt spid="129"/>
                                        </p:tgtEl>
                                      </p:cBhvr>
                                    </p:animEffect>
                                    <p:anim calcmode="lin" valueType="num">
                                      <p:cBhvr>
                                        <p:cTn id="87" dur="1000" fill="hold"/>
                                        <p:tgtEl>
                                          <p:spTgt spid="129"/>
                                        </p:tgtEl>
                                        <p:attrNameLst>
                                          <p:attrName>ppt_x</p:attrName>
                                        </p:attrNameLst>
                                      </p:cBhvr>
                                      <p:tavLst>
                                        <p:tav tm="0">
                                          <p:val>
                                            <p:strVal val="#ppt_x"/>
                                          </p:val>
                                        </p:tav>
                                        <p:tav tm="100000">
                                          <p:val>
                                            <p:strVal val="#ppt_x"/>
                                          </p:val>
                                        </p:tav>
                                      </p:tavLst>
                                    </p:anim>
                                    <p:anim calcmode="lin" valueType="num">
                                      <p:cBhvr>
                                        <p:cTn id="88" dur="1000" fill="hold"/>
                                        <p:tgtEl>
                                          <p:spTgt spid="129"/>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60"/>
                                        </p:tgtEl>
                                        <p:attrNameLst>
                                          <p:attrName>style.visibility</p:attrName>
                                        </p:attrNameLst>
                                      </p:cBhvr>
                                      <p:to>
                                        <p:strVal val="visible"/>
                                      </p:to>
                                    </p:set>
                                    <p:animEffect transition="in" filter="fade">
                                      <p:cBhvr>
                                        <p:cTn id="91" dur="1000"/>
                                        <p:tgtEl>
                                          <p:spTgt spid="60"/>
                                        </p:tgtEl>
                                      </p:cBhvr>
                                    </p:animEffect>
                                    <p:anim calcmode="lin" valueType="num">
                                      <p:cBhvr>
                                        <p:cTn id="92" dur="1000" fill="hold"/>
                                        <p:tgtEl>
                                          <p:spTgt spid="60"/>
                                        </p:tgtEl>
                                        <p:attrNameLst>
                                          <p:attrName>ppt_x</p:attrName>
                                        </p:attrNameLst>
                                      </p:cBhvr>
                                      <p:tavLst>
                                        <p:tav tm="0">
                                          <p:val>
                                            <p:strVal val="#ppt_x"/>
                                          </p:val>
                                        </p:tav>
                                        <p:tav tm="100000">
                                          <p:val>
                                            <p:strVal val="#ppt_x"/>
                                          </p:val>
                                        </p:tav>
                                      </p:tavLst>
                                    </p:anim>
                                    <p:anim calcmode="lin" valueType="num">
                                      <p:cBhvr>
                                        <p:cTn id="93" dur="1000" fill="hold"/>
                                        <p:tgtEl>
                                          <p:spTgt spid="60"/>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138"/>
                                        </p:tgtEl>
                                        <p:attrNameLst>
                                          <p:attrName>style.visibility</p:attrName>
                                        </p:attrNameLst>
                                      </p:cBhvr>
                                      <p:to>
                                        <p:strVal val="visible"/>
                                      </p:to>
                                    </p:set>
                                    <p:animEffect transition="in" filter="fade">
                                      <p:cBhvr>
                                        <p:cTn id="96" dur="1000"/>
                                        <p:tgtEl>
                                          <p:spTgt spid="138"/>
                                        </p:tgtEl>
                                      </p:cBhvr>
                                    </p:animEffect>
                                    <p:anim calcmode="lin" valueType="num">
                                      <p:cBhvr>
                                        <p:cTn id="97" dur="1000" fill="hold"/>
                                        <p:tgtEl>
                                          <p:spTgt spid="138"/>
                                        </p:tgtEl>
                                        <p:attrNameLst>
                                          <p:attrName>ppt_x</p:attrName>
                                        </p:attrNameLst>
                                      </p:cBhvr>
                                      <p:tavLst>
                                        <p:tav tm="0">
                                          <p:val>
                                            <p:strVal val="#ppt_x"/>
                                          </p:val>
                                        </p:tav>
                                        <p:tav tm="100000">
                                          <p:val>
                                            <p:strVal val="#ppt_x"/>
                                          </p:val>
                                        </p:tav>
                                      </p:tavLst>
                                    </p:anim>
                                    <p:anim calcmode="lin" valueType="num">
                                      <p:cBhvr>
                                        <p:cTn id="98"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79"/>
                                        </p:tgtEl>
                                        <p:attrNameLst>
                                          <p:attrName>style.visibility</p:attrName>
                                        </p:attrNameLst>
                                      </p:cBhvr>
                                      <p:to>
                                        <p:strVal val="visible"/>
                                      </p:to>
                                    </p:set>
                                    <p:anim calcmode="lin" valueType="num">
                                      <p:cBhvr additive="base">
                                        <p:cTn id="103" dur="500" fill="hold"/>
                                        <p:tgtEl>
                                          <p:spTgt spid="79"/>
                                        </p:tgtEl>
                                        <p:attrNameLst>
                                          <p:attrName>ppt_x</p:attrName>
                                        </p:attrNameLst>
                                      </p:cBhvr>
                                      <p:tavLst>
                                        <p:tav tm="0">
                                          <p:val>
                                            <p:strVal val="#ppt_x"/>
                                          </p:val>
                                        </p:tav>
                                        <p:tav tm="100000">
                                          <p:val>
                                            <p:strVal val="#ppt_x"/>
                                          </p:val>
                                        </p:tav>
                                      </p:tavLst>
                                    </p:anim>
                                    <p:anim calcmode="lin" valueType="num">
                                      <p:cBhvr additive="base">
                                        <p:cTn id="104" dur="500" fill="hold"/>
                                        <p:tgtEl>
                                          <p:spTgt spid="79"/>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9"/>
                                        </p:tgtEl>
                                        <p:attrNameLst>
                                          <p:attrName>style.visibility</p:attrName>
                                        </p:attrNameLst>
                                      </p:cBhvr>
                                      <p:to>
                                        <p:strVal val="visible"/>
                                      </p:to>
                                    </p:set>
                                    <p:anim calcmode="lin" valueType="num">
                                      <p:cBhvr additive="base">
                                        <p:cTn id="107" dur="500" fill="hold"/>
                                        <p:tgtEl>
                                          <p:spTgt spid="9"/>
                                        </p:tgtEl>
                                        <p:attrNameLst>
                                          <p:attrName>ppt_x</p:attrName>
                                        </p:attrNameLst>
                                      </p:cBhvr>
                                      <p:tavLst>
                                        <p:tav tm="0">
                                          <p:val>
                                            <p:strVal val="#ppt_x"/>
                                          </p:val>
                                        </p:tav>
                                        <p:tav tm="100000">
                                          <p:val>
                                            <p:strVal val="#ppt_x"/>
                                          </p:val>
                                        </p:tav>
                                      </p:tavLst>
                                    </p:anim>
                                    <p:anim calcmode="lin" valueType="num">
                                      <p:cBhvr additive="base">
                                        <p:cTn id="108" dur="500" fill="hold"/>
                                        <p:tgtEl>
                                          <p:spTgt spid="9"/>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5"/>
                                        </p:tgtEl>
                                        <p:attrNameLst>
                                          <p:attrName>style.visibility</p:attrName>
                                        </p:attrNameLst>
                                      </p:cBhvr>
                                      <p:to>
                                        <p:strVal val="visible"/>
                                      </p:to>
                                    </p:set>
                                    <p:anim calcmode="lin" valueType="num">
                                      <p:cBhvr additive="base">
                                        <p:cTn id="111" dur="500" fill="hold"/>
                                        <p:tgtEl>
                                          <p:spTgt spid="5"/>
                                        </p:tgtEl>
                                        <p:attrNameLst>
                                          <p:attrName>ppt_x</p:attrName>
                                        </p:attrNameLst>
                                      </p:cBhvr>
                                      <p:tavLst>
                                        <p:tav tm="0">
                                          <p:val>
                                            <p:strVal val="#ppt_x"/>
                                          </p:val>
                                        </p:tav>
                                        <p:tav tm="100000">
                                          <p:val>
                                            <p:strVal val="#ppt_x"/>
                                          </p:val>
                                        </p:tav>
                                      </p:tavLst>
                                    </p:anim>
                                    <p:anim calcmode="lin" valueType="num">
                                      <p:cBhvr additive="base">
                                        <p:cTn id="112" dur="500" fill="hold"/>
                                        <p:tgtEl>
                                          <p:spTgt spid="5"/>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55"/>
                                        </p:tgtEl>
                                        <p:attrNameLst>
                                          <p:attrName>style.visibility</p:attrName>
                                        </p:attrNameLst>
                                      </p:cBhvr>
                                      <p:to>
                                        <p:strVal val="visible"/>
                                      </p:to>
                                    </p:set>
                                    <p:anim calcmode="lin" valueType="num">
                                      <p:cBhvr additive="base">
                                        <p:cTn id="115" dur="500" fill="hold"/>
                                        <p:tgtEl>
                                          <p:spTgt spid="55"/>
                                        </p:tgtEl>
                                        <p:attrNameLst>
                                          <p:attrName>ppt_x</p:attrName>
                                        </p:attrNameLst>
                                      </p:cBhvr>
                                      <p:tavLst>
                                        <p:tav tm="0">
                                          <p:val>
                                            <p:strVal val="#ppt_x"/>
                                          </p:val>
                                        </p:tav>
                                        <p:tav tm="100000">
                                          <p:val>
                                            <p:strVal val="#ppt_x"/>
                                          </p:val>
                                        </p:tav>
                                      </p:tavLst>
                                    </p:anim>
                                    <p:anim calcmode="lin" valueType="num">
                                      <p:cBhvr additive="base">
                                        <p:cTn id="116" dur="500" fill="hold"/>
                                        <p:tgtEl>
                                          <p:spTgt spid="55"/>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14"/>
                                        </p:tgtEl>
                                        <p:attrNameLst>
                                          <p:attrName>style.visibility</p:attrName>
                                        </p:attrNameLst>
                                      </p:cBhvr>
                                      <p:to>
                                        <p:strVal val="visible"/>
                                      </p:to>
                                    </p:set>
                                    <p:anim calcmode="lin" valueType="num">
                                      <p:cBhvr additive="base">
                                        <p:cTn id="119" dur="500" fill="hold"/>
                                        <p:tgtEl>
                                          <p:spTgt spid="14"/>
                                        </p:tgtEl>
                                        <p:attrNameLst>
                                          <p:attrName>ppt_x</p:attrName>
                                        </p:attrNameLst>
                                      </p:cBhvr>
                                      <p:tavLst>
                                        <p:tav tm="0">
                                          <p:val>
                                            <p:strVal val="#ppt_x"/>
                                          </p:val>
                                        </p:tav>
                                        <p:tav tm="100000">
                                          <p:val>
                                            <p:strVal val="#ppt_x"/>
                                          </p:val>
                                        </p:tav>
                                      </p:tavLst>
                                    </p:anim>
                                    <p:anim calcmode="lin" valueType="num">
                                      <p:cBhvr additive="base">
                                        <p:cTn id="1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101" grpId="0" animBg="1"/>
      <p:bldP spid="138" grpId="0"/>
      <p:bldP spid="139" grpId="0"/>
      <p:bldP spid="140" grpId="0"/>
      <p:bldP spid="141" grpId="0"/>
      <p:bldP spid="14" grpId="0"/>
      <p:bldP spid="13" grpId="0"/>
      <p:bldP spid="75" grpId="0"/>
      <p:bldP spid="76" grpId="0"/>
      <p:bldP spid="77" grpId="0"/>
      <p:bldP spid="78" grpId="0"/>
      <p:bldP spid="7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41B9D-B02C-4351-3480-18CDF3021FC9}"/>
            </a:ext>
          </a:extLst>
        </p:cNvPr>
        <p:cNvGrpSpPr/>
        <p:nvPr/>
      </p:nvGrpSpPr>
      <p:grpSpPr>
        <a:xfrm>
          <a:off x="0" y="0"/>
          <a:ext cx="0" cy="0"/>
          <a:chOff x="0" y="0"/>
          <a:chExt cx="0" cy="0"/>
        </a:xfrm>
      </p:grpSpPr>
      <p:pic>
        <p:nvPicPr>
          <p:cNvPr id="5" name="Picture 4" descr="A white and orange striped surface&#10;&#10;Description automatically generated">
            <a:extLst>
              <a:ext uri="{FF2B5EF4-FFF2-40B4-BE49-F238E27FC236}">
                <a16:creationId xmlns:a16="http://schemas.microsoft.com/office/drawing/2014/main" id="{D6E4747A-C12B-C876-9B40-B6387EE762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46" y="0"/>
            <a:ext cx="18483309" cy="10287000"/>
          </a:xfrm>
          <a:prstGeom prst="rect">
            <a:avLst/>
          </a:prstGeom>
        </p:spPr>
      </p:pic>
      <p:grpSp>
        <p:nvGrpSpPr>
          <p:cNvPr id="3" name="Group 2">
            <a:extLst>
              <a:ext uri="{FF2B5EF4-FFF2-40B4-BE49-F238E27FC236}">
                <a16:creationId xmlns:a16="http://schemas.microsoft.com/office/drawing/2014/main" id="{51B6FF0F-F0E8-45B2-03AE-5E16832A016C}"/>
              </a:ext>
            </a:extLst>
          </p:cNvPr>
          <p:cNvGrpSpPr/>
          <p:nvPr/>
        </p:nvGrpSpPr>
        <p:grpSpPr>
          <a:xfrm>
            <a:off x="590955" y="259279"/>
            <a:ext cx="2964100" cy="1440233"/>
            <a:chOff x="4762196" y="2546149"/>
            <a:chExt cx="4411048" cy="1765702"/>
          </a:xfrm>
        </p:grpSpPr>
        <p:pic>
          <p:nvPicPr>
            <p:cNvPr id="6" name="Picture 5" descr="A red flag with a yellow symbol&#10;&#10;Description automatically generated">
              <a:extLst>
                <a:ext uri="{FF2B5EF4-FFF2-40B4-BE49-F238E27FC236}">
                  <a16:creationId xmlns:a16="http://schemas.microsoft.com/office/drawing/2014/main" id="{4B178429-5DBF-D882-F19D-64215D634C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196" y="2552500"/>
              <a:ext cx="2667608" cy="1752999"/>
            </a:xfrm>
            <a:prstGeom prst="rect">
              <a:avLst/>
            </a:prstGeom>
          </p:spPr>
        </p:pic>
        <p:pic>
          <p:nvPicPr>
            <p:cNvPr id="7" name="Picture 6" descr="A red flag with a yellow star&#10;&#10;Description automatically generated">
              <a:extLst>
                <a:ext uri="{FF2B5EF4-FFF2-40B4-BE49-F238E27FC236}">
                  <a16:creationId xmlns:a16="http://schemas.microsoft.com/office/drawing/2014/main" id="{7D1B3D51-F66C-D2FB-00CC-9E79E9863A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5635" y="2546149"/>
              <a:ext cx="2667609" cy="1765702"/>
            </a:xfrm>
            <a:prstGeom prst="rect">
              <a:avLst/>
            </a:prstGeom>
          </p:spPr>
        </p:pic>
      </p:grpSp>
      <p:sp>
        <p:nvSpPr>
          <p:cNvPr id="27" name="Text Placeholder 1">
            <a:extLst>
              <a:ext uri="{FF2B5EF4-FFF2-40B4-BE49-F238E27FC236}">
                <a16:creationId xmlns:a16="http://schemas.microsoft.com/office/drawing/2014/main" id="{F7AB1F6E-9C2E-EAA4-1126-4813F2F0C4BF}"/>
              </a:ext>
            </a:extLst>
          </p:cNvPr>
          <p:cNvSpPr txBox="1">
            <a:spLocks/>
          </p:cNvSpPr>
          <p:nvPr/>
        </p:nvSpPr>
        <p:spPr>
          <a:xfrm>
            <a:off x="87296" y="296266"/>
            <a:ext cx="18124504" cy="1152128"/>
          </a:xfrm>
          <a:prstGeom prst="rect">
            <a:avLst/>
          </a:prstGeom>
        </p:spPr>
        <p:txBody>
          <a:bodyPr vert="horz" lIns="137160" tIns="68580" rIns="137160" bIns="685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lgn="ctr">
              <a:spcBef>
                <a:spcPts val="0"/>
              </a:spcBef>
              <a:spcAft>
                <a:spcPts val="600"/>
              </a:spcAft>
            </a:pPr>
            <a:r>
              <a:rPr lang="en-US" sz="3200" b="1" kern="0" dirty="0">
                <a:solidFill>
                  <a:srgbClr val="C00000"/>
                </a:solidFill>
                <a:effectLst/>
                <a:latin typeface="Segoe UI" panose="020B0502040204020203" pitchFamily="34" charset="0"/>
                <a:ea typeface="Times New Roman" panose="02020603050405020304" pitchFamily="18" charset="0"/>
                <a:cs typeface="Segoe UI" panose="020B0502040204020203" pitchFamily="34" charset="0"/>
              </a:rPr>
              <a:t>IV. 07 NHIỆM VỤ, GIẢI PHÁP TRỌNG TÂM </a:t>
            </a:r>
          </a:p>
        </p:txBody>
      </p:sp>
      <p:sp>
        <p:nvSpPr>
          <p:cNvPr id="28" name="Rectangle 27">
            <a:extLst>
              <a:ext uri="{FF2B5EF4-FFF2-40B4-BE49-F238E27FC236}">
                <a16:creationId xmlns:a16="http://schemas.microsoft.com/office/drawing/2014/main" id="{07492760-23DE-6FA0-B2D2-3FE16147E359}"/>
              </a:ext>
            </a:extLst>
          </p:cNvPr>
          <p:cNvSpPr/>
          <p:nvPr/>
        </p:nvSpPr>
        <p:spPr>
          <a:xfrm>
            <a:off x="5554166" y="1537837"/>
            <a:ext cx="7270488" cy="144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grpSp>
        <p:nvGrpSpPr>
          <p:cNvPr id="56" name="그룹 73">
            <a:extLst>
              <a:ext uri="{FF2B5EF4-FFF2-40B4-BE49-F238E27FC236}">
                <a16:creationId xmlns:a16="http://schemas.microsoft.com/office/drawing/2014/main" id="{89E23369-D9ED-7C20-DF49-80D8C93BA375}"/>
              </a:ext>
            </a:extLst>
          </p:cNvPr>
          <p:cNvGrpSpPr/>
          <p:nvPr/>
        </p:nvGrpSpPr>
        <p:grpSpPr>
          <a:xfrm>
            <a:off x="2137831" y="2646211"/>
            <a:ext cx="9892848" cy="680612"/>
            <a:chOff x="5069398" y="4469586"/>
            <a:chExt cx="638406" cy="3166756"/>
          </a:xfrm>
          <a:solidFill>
            <a:schemeClr val="bg1"/>
          </a:solidFill>
        </p:grpSpPr>
        <p:sp>
          <p:nvSpPr>
            <p:cNvPr id="57" name="Rectangle 16">
              <a:extLst>
                <a:ext uri="{FF2B5EF4-FFF2-40B4-BE49-F238E27FC236}">
                  <a16:creationId xmlns:a16="http://schemas.microsoft.com/office/drawing/2014/main" id="{095AD1EA-80BC-3940-B795-030BA314136D}"/>
                </a:ext>
              </a:extLst>
            </p:cNvPr>
            <p:cNvSpPr/>
            <p:nvPr/>
          </p:nvSpPr>
          <p:spPr>
            <a:xfrm>
              <a:off x="5069398" y="4469586"/>
              <a:ext cx="638406" cy="3166756"/>
            </a:xfrm>
            <a:prstGeom prst="roundRect">
              <a:avLst>
                <a:gd name="adj" fmla="val 10394"/>
              </a:avLst>
            </a:prstGeom>
            <a:grpFill/>
            <a:ln w="6350">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65000"/>
                    <a:lumOff val="35000"/>
                  </a:schemeClr>
                </a:solidFill>
                <a:latin typeface="Segoe UI" panose="020B0502040204020203" pitchFamily="34" charset="0"/>
                <a:cs typeface="Segoe UI" panose="020B0502040204020203" pitchFamily="34" charset="0"/>
              </a:endParaRPr>
            </a:p>
          </p:txBody>
        </p:sp>
        <p:sp>
          <p:nvSpPr>
            <p:cNvPr id="58" name="직사각형 113">
              <a:extLst>
                <a:ext uri="{FF2B5EF4-FFF2-40B4-BE49-F238E27FC236}">
                  <a16:creationId xmlns:a16="http://schemas.microsoft.com/office/drawing/2014/main" id="{B35B33E6-274B-291D-A57E-7B5B52F3BD23}"/>
                </a:ext>
              </a:extLst>
            </p:cNvPr>
            <p:cNvSpPr>
              <a:spLocks noChangeArrowheads="1"/>
            </p:cNvSpPr>
            <p:nvPr/>
          </p:nvSpPr>
          <p:spPr bwMode="auto">
            <a:xfrm>
              <a:off x="5076702" y="4710945"/>
              <a:ext cx="623654" cy="2434441"/>
            </a:xfrm>
            <a:prstGeom prst="rect">
              <a:avLst/>
            </a:prstGeom>
            <a:solidFill>
              <a:srgbClr val="C00000"/>
            </a:solidFill>
            <a:ln w="9525">
              <a:solidFill>
                <a:srgbClr val="C00000"/>
              </a:solidFill>
              <a:miter lim="800000"/>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R="0" algn="just">
                <a:spcBef>
                  <a:spcPts val="0"/>
                </a:spcBef>
                <a:spcAft>
                  <a:spcPts val="600"/>
                </a:spcAft>
              </a:pPr>
              <a:r>
                <a:rPr lang="vi-VN" sz="2800" b="1" kern="0" dirty="0">
                  <a:solidFill>
                    <a:srgbClr val="FFFF00"/>
                  </a:solidFill>
                  <a:effectLst/>
                  <a:latin typeface="Segoe UI" panose="020B0502040204020203" pitchFamily="34" charset="0"/>
                  <a:ea typeface="Times New Roman" panose="02020603050405020304" pitchFamily="18" charset="0"/>
                  <a:cs typeface="Segoe UI" panose="020B0502040204020203" pitchFamily="34" charset="0"/>
                </a:rPr>
                <a:t>1. Đổi mới phương thức lãnh đạo, chỉ đạo điều hành</a:t>
              </a:r>
              <a:endParaRPr lang="en-US" sz="2800" b="1" kern="0" dirty="0">
                <a:solidFill>
                  <a:srgbClr val="FFFF00"/>
                </a:solidFill>
                <a:effectLst/>
                <a:latin typeface="Segoe UI" panose="020B0502040204020203" pitchFamily="34" charset="0"/>
                <a:ea typeface="Times New Roman" panose="02020603050405020304" pitchFamily="18" charset="0"/>
                <a:cs typeface="Segoe UI" panose="020B0502040204020203" pitchFamily="34" charset="0"/>
              </a:endParaRPr>
            </a:p>
          </p:txBody>
        </p:sp>
      </p:grpSp>
      <p:pic>
        <p:nvPicPr>
          <p:cNvPr id="115" name="Picture 114" descr="A red flag with a gold symbol and a circle with a black background&#10;&#10;Description automatically generated">
            <a:extLst>
              <a:ext uri="{FF2B5EF4-FFF2-40B4-BE49-F238E27FC236}">
                <a16:creationId xmlns:a16="http://schemas.microsoft.com/office/drawing/2014/main" id="{10F7D8E5-056C-478C-8A7C-62A28F053A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4967" y="3897777"/>
            <a:ext cx="908321" cy="983706"/>
          </a:xfrm>
          <a:prstGeom prst="rect">
            <a:avLst/>
          </a:prstGeom>
        </p:spPr>
      </p:pic>
      <p:pic>
        <p:nvPicPr>
          <p:cNvPr id="121" name="Picture 120" descr="A red flag with a gold symbol and a circle with a black background&#10;&#10;Description automatically generated">
            <a:extLst>
              <a:ext uri="{FF2B5EF4-FFF2-40B4-BE49-F238E27FC236}">
                <a16:creationId xmlns:a16="http://schemas.microsoft.com/office/drawing/2014/main" id="{2F41B2BF-A994-B94D-B8DF-81ED528729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0601" y="5411945"/>
            <a:ext cx="908321" cy="983706"/>
          </a:xfrm>
          <a:prstGeom prst="rect">
            <a:avLst/>
          </a:prstGeom>
        </p:spPr>
      </p:pic>
      <p:pic>
        <p:nvPicPr>
          <p:cNvPr id="148" name="Picture 147">
            <a:extLst>
              <a:ext uri="{FF2B5EF4-FFF2-40B4-BE49-F238E27FC236}">
                <a16:creationId xmlns:a16="http://schemas.microsoft.com/office/drawing/2014/main" id="{40B13C00-FF80-13B2-4535-B96C1CBD27CA}"/>
              </a:ext>
            </a:extLst>
          </p:cNvPr>
          <p:cNvPicPr>
            <a:picLocks noChangeAspect="1"/>
          </p:cNvPicPr>
          <p:nvPr/>
        </p:nvPicPr>
        <p:blipFill>
          <a:blip r:embed="rId8" cstate="print">
            <a:extLst>
              <a:ext uri="{28A0092B-C50C-407E-A947-70E740481C1C}">
                <a14:useLocalDpi xmlns:a14="http://schemas.microsoft.com/office/drawing/2010/main" val="0"/>
              </a:ext>
            </a:extLst>
          </a:blip>
          <a:srcRect l="840" r="748" b="50894"/>
          <a:stretch/>
        </p:blipFill>
        <p:spPr>
          <a:xfrm>
            <a:off x="15118" y="8560463"/>
            <a:ext cx="18272881" cy="1744191"/>
          </a:xfrm>
          <a:prstGeom prst="rect">
            <a:avLst/>
          </a:prstGeom>
        </p:spPr>
      </p:pic>
      <p:sp>
        <p:nvSpPr>
          <p:cNvPr id="2" name="Slide Number Placeholder 1">
            <a:extLst>
              <a:ext uri="{FF2B5EF4-FFF2-40B4-BE49-F238E27FC236}">
                <a16:creationId xmlns:a16="http://schemas.microsoft.com/office/drawing/2014/main" id="{D7484580-B5E7-1C4E-52F7-94B37B0B8EA8}"/>
              </a:ext>
            </a:extLst>
          </p:cNvPr>
          <p:cNvSpPr>
            <a:spLocks noGrp="1"/>
          </p:cNvSpPr>
          <p:nvPr>
            <p:ph type="sldNum" sz="quarter" idx="12"/>
          </p:nvPr>
        </p:nvSpPr>
        <p:spPr>
          <a:xfrm>
            <a:off x="15772014" y="8512175"/>
            <a:ext cx="2168030" cy="365125"/>
          </a:xfrm>
        </p:spPr>
        <p:txBody>
          <a:bodyPr/>
          <a:lstStyle/>
          <a:p>
            <a:fld id="{B6F15528-21DE-4FAA-801E-634DDDAF4B2B}" type="slidenum">
              <a:rPr lang="en-US" sz="1400" smtClean="0">
                <a:solidFill>
                  <a:schemeClr val="tx1"/>
                </a:solidFill>
                <a:latin typeface="Segoe UI" panose="020B0502040204020203" pitchFamily="34" charset="0"/>
                <a:cs typeface="Segoe UI" panose="020B0502040204020203" pitchFamily="34" charset="0"/>
              </a:rPr>
              <a:pPr/>
              <a:t>14</a:t>
            </a:fld>
            <a:endParaRPr lang="en-US" sz="1400">
              <a:solidFill>
                <a:schemeClr val="tx1"/>
              </a:solidFill>
              <a:latin typeface="Segoe UI" panose="020B0502040204020203" pitchFamily="34" charset="0"/>
              <a:cs typeface="Segoe UI" panose="020B0502040204020203" pitchFamily="34" charset="0"/>
            </a:endParaRPr>
          </a:p>
        </p:txBody>
      </p:sp>
      <p:sp>
        <p:nvSpPr>
          <p:cNvPr id="4" name="Freeform 13">
            <a:extLst>
              <a:ext uri="{FF2B5EF4-FFF2-40B4-BE49-F238E27FC236}">
                <a16:creationId xmlns:a16="http://schemas.microsoft.com/office/drawing/2014/main" id="{110E0CE9-B45B-F056-B4E6-773C4659E715}"/>
              </a:ext>
            </a:extLst>
          </p:cNvPr>
          <p:cNvSpPr/>
          <p:nvPr/>
        </p:nvSpPr>
        <p:spPr>
          <a:xfrm>
            <a:off x="-203810" y="6614526"/>
            <a:ext cx="18211800" cy="6861385"/>
          </a:xfrm>
          <a:custGeom>
            <a:avLst/>
            <a:gdLst/>
            <a:ahLst/>
            <a:cxnLst/>
            <a:rect l="l" t="t" r="r" b="b"/>
            <a:pathLst>
              <a:path w="20255012" h="6861385">
                <a:moveTo>
                  <a:pt x="0" y="0"/>
                </a:moveTo>
                <a:lnTo>
                  <a:pt x="20255012" y="0"/>
                </a:lnTo>
                <a:lnTo>
                  <a:pt x="20255012" y="6861385"/>
                </a:lnTo>
                <a:lnTo>
                  <a:pt x="0" y="6861385"/>
                </a:lnTo>
                <a:lnTo>
                  <a:pt x="0" y="0"/>
                </a:lnTo>
                <a:close/>
              </a:path>
            </a:pathLst>
          </a:custGeom>
          <a:blipFill>
            <a:blip r:embed="rId9"/>
            <a:stretch>
              <a:fillRect/>
            </a:stretch>
          </a:blipFill>
        </p:spPr>
        <p:txBody>
          <a:bodyPr/>
          <a:lstStyle/>
          <a:p>
            <a:endParaRPr lang="vi-VN"/>
          </a:p>
        </p:txBody>
      </p:sp>
      <p:sp>
        <p:nvSpPr>
          <p:cNvPr id="9" name="Hộp Văn bản 8">
            <a:extLst>
              <a:ext uri="{FF2B5EF4-FFF2-40B4-BE49-F238E27FC236}">
                <a16:creationId xmlns:a16="http://schemas.microsoft.com/office/drawing/2014/main" id="{2E566877-12CD-3DDF-FC2D-452B54456FEB}"/>
              </a:ext>
            </a:extLst>
          </p:cNvPr>
          <p:cNvSpPr txBox="1"/>
          <p:nvPr/>
        </p:nvSpPr>
        <p:spPr>
          <a:xfrm>
            <a:off x="2986102" y="3703645"/>
            <a:ext cx="13937335" cy="1569660"/>
          </a:xfrm>
          <a:prstGeom prst="rect">
            <a:avLst/>
          </a:prstGeom>
          <a:noFill/>
        </p:spPr>
        <p:txBody>
          <a:bodyPr wrap="square">
            <a:spAutoFit/>
          </a:bodyPr>
          <a:lstStyle/>
          <a:p>
            <a:pPr algn="just"/>
            <a:r>
              <a:rPr lang="vi-VN" sz="2800" b="1" dirty="0"/>
              <a:t>Đổi mới phương thức lãnh đạo, điều hành theo nguyên tắc </a:t>
            </a:r>
            <a:r>
              <a:rPr lang="vi-VN" sz="4000" b="1" dirty="0">
                <a:solidFill>
                  <a:srgbClr val="C00000"/>
                </a:solidFill>
              </a:rPr>
              <a:t>“6 rõ”; </a:t>
            </a:r>
            <a:r>
              <a:rPr lang="vi-VN" sz="2800" b="1" dirty="0"/>
              <a:t>bảo đảm mỗi nhiệm vụ có sản phẩm, thời hạn và người chịu trách nhiệm cụ thể; ưu tiên các nhiệm vụ, dự án trọng điểm thúc đẩy phát triển kinh tế - xã hội.</a:t>
            </a:r>
            <a:endParaRPr lang="vi-VN" sz="2800" b="1" dirty="0">
              <a:latin typeface="Arial" panose="020B0604020202020204" pitchFamily="34" charset="0"/>
              <a:cs typeface="Arial" panose="020B0604020202020204" pitchFamily="34" charset="0"/>
            </a:endParaRPr>
          </a:p>
        </p:txBody>
      </p:sp>
      <p:pic>
        <p:nvPicPr>
          <p:cNvPr id="10" name="Picture 114" descr="A red flag with a gold symbol and a circle with a black background&#10;&#10;Description automatically generated">
            <a:extLst>
              <a:ext uri="{FF2B5EF4-FFF2-40B4-BE49-F238E27FC236}">
                <a16:creationId xmlns:a16="http://schemas.microsoft.com/office/drawing/2014/main" id="{0033B854-A7B5-6C28-ACE7-C3832E397C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4453" y="6979194"/>
            <a:ext cx="908321" cy="983706"/>
          </a:xfrm>
          <a:prstGeom prst="rect">
            <a:avLst/>
          </a:prstGeom>
        </p:spPr>
      </p:pic>
      <p:sp>
        <p:nvSpPr>
          <p:cNvPr id="13" name="Hộp Văn bản 12">
            <a:extLst>
              <a:ext uri="{FF2B5EF4-FFF2-40B4-BE49-F238E27FC236}">
                <a16:creationId xmlns:a16="http://schemas.microsoft.com/office/drawing/2014/main" id="{782BB987-CCCA-AF28-CC4A-D74845723970}"/>
              </a:ext>
            </a:extLst>
          </p:cNvPr>
          <p:cNvSpPr txBox="1"/>
          <p:nvPr/>
        </p:nvSpPr>
        <p:spPr>
          <a:xfrm>
            <a:off x="3006884" y="5465463"/>
            <a:ext cx="13600788" cy="1384995"/>
          </a:xfrm>
          <a:prstGeom prst="rect">
            <a:avLst/>
          </a:prstGeom>
          <a:noFill/>
        </p:spPr>
        <p:txBody>
          <a:bodyPr wrap="square">
            <a:spAutoFit/>
          </a:bodyPr>
          <a:lstStyle/>
          <a:p>
            <a:pPr algn="just"/>
            <a:r>
              <a:rPr lang="vi-VN" sz="2800" b="1" dirty="0"/>
              <a:t>Phân công nhiệm vụ gắn với trách nhiệm cá nhân, nhất là người đứng đầu; tăng cường theo dõi tiến độ theo tuần, tháng; kịp thời xử lý các nhiệm vụ chậm tiến độ</a:t>
            </a:r>
          </a:p>
        </p:txBody>
      </p:sp>
      <p:sp>
        <p:nvSpPr>
          <p:cNvPr id="15" name="Hộp Văn bản 14">
            <a:extLst>
              <a:ext uri="{FF2B5EF4-FFF2-40B4-BE49-F238E27FC236}">
                <a16:creationId xmlns:a16="http://schemas.microsoft.com/office/drawing/2014/main" id="{60D37EF9-84AD-7F14-C0C2-5D49692537C5}"/>
              </a:ext>
            </a:extLst>
          </p:cNvPr>
          <p:cNvSpPr txBox="1"/>
          <p:nvPr/>
        </p:nvSpPr>
        <p:spPr>
          <a:xfrm>
            <a:off x="3054947" y="6978617"/>
            <a:ext cx="13956790" cy="1384995"/>
          </a:xfrm>
          <a:prstGeom prst="rect">
            <a:avLst/>
          </a:prstGeom>
          <a:noFill/>
        </p:spPr>
        <p:txBody>
          <a:bodyPr wrap="square">
            <a:spAutoFit/>
          </a:bodyPr>
          <a:lstStyle/>
          <a:p>
            <a:r>
              <a:rPr lang="vi-VN" sz="2800" b="1" dirty="0"/>
              <a:t>Đổi mới công tác đánh giá theo hướng lấy kết quả, sản phẩm cụ thể làm thước đo; gắn kết quả thực hiện nhiệm vụ với đánh giá, xếp loại và trách nhiệm của tập thể, cá nhân. </a:t>
            </a:r>
          </a:p>
        </p:txBody>
      </p:sp>
    </p:spTree>
    <p:custDataLst>
      <p:tags r:id="rId1"/>
    </p:custDataLst>
    <p:extLst>
      <p:ext uri="{BB962C8B-B14F-4D97-AF65-F5344CB8AC3E}">
        <p14:creationId xmlns:p14="http://schemas.microsoft.com/office/powerpoint/2010/main" val="1273863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5"/>
                                        </p:tgtEl>
                                        <p:attrNameLst>
                                          <p:attrName>style.visibility</p:attrName>
                                        </p:attrNameLst>
                                      </p:cBhvr>
                                      <p:to>
                                        <p:strVal val="visible"/>
                                      </p:to>
                                    </p:set>
                                    <p:anim calcmode="lin" valueType="num">
                                      <p:cBhvr additive="base">
                                        <p:cTn id="14" dur="500" fill="hold"/>
                                        <p:tgtEl>
                                          <p:spTgt spid="115"/>
                                        </p:tgtEl>
                                        <p:attrNameLst>
                                          <p:attrName>ppt_x</p:attrName>
                                        </p:attrNameLst>
                                      </p:cBhvr>
                                      <p:tavLst>
                                        <p:tav tm="0">
                                          <p:val>
                                            <p:strVal val="#ppt_x"/>
                                          </p:val>
                                        </p:tav>
                                        <p:tav tm="100000">
                                          <p:val>
                                            <p:strVal val="#ppt_x"/>
                                          </p:val>
                                        </p:tav>
                                      </p:tavLst>
                                    </p:anim>
                                    <p:anim calcmode="lin" valueType="num">
                                      <p:cBhvr additive="base">
                                        <p:cTn id="15" dur="500" fill="hold"/>
                                        <p:tgtEl>
                                          <p:spTgt spid="11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630F0-0B17-1F15-0D36-2550376621B4}"/>
            </a:ext>
          </a:extLst>
        </p:cNvPr>
        <p:cNvGrpSpPr/>
        <p:nvPr/>
      </p:nvGrpSpPr>
      <p:grpSpPr>
        <a:xfrm>
          <a:off x="0" y="0"/>
          <a:ext cx="0" cy="0"/>
          <a:chOff x="0" y="0"/>
          <a:chExt cx="0" cy="0"/>
        </a:xfrm>
      </p:grpSpPr>
      <p:pic>
        <p:nvPicPr>
          <p:cNvPr id="5" name="Picture 4" descr="A white and orange striped surface&#10;&#10;Description automatically generated">
            <a:extLst>
              <a:ext uri="{FF2B5EF4-FFF2-40B4-BE49-F238E27FC236}">
                <a16:creationId xmlns:a16="http://schemas.microsoft.com/office/drawing/2014/main" id="{EEF6ED11-3563-CF03-E941-289AB691C9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46" y="0"/>
            <a:ext cx="18483309" cy="10287000"/>
          </a:xfrm>
          <a:prstGeom prst="rect">
            <a:avLst/>
          </a:prstGeom>
        </p:spPr>
      </p:pic>
      <p:grpSp>
        <p:nvGrpSpPr>
          <p:cNvPr id="3" name="Group 2">
            <a:extLst>
              <a:ext uri="{FF2B5EF4-FFF2-40B4-BE49-F238E27FC236}">
                <a16:creationId xmlns:a16="http://schemas.microsoft.com/office/drawing/2014/main" id="{268E7948-13F1-23F2-112B-D23C4DC4BA43}"/>
              </a:ext>
            </a:extLst>
          </p:cNvPr>
          <p:cNvGrpSpPr/>
          <p:nvPr/>
        </p:nvGrpSpPr>
        <p:grpSpPr>
          <a:xfrm>
            <a:off x="590955" y="259279"/>
            <a:ext cx="2964100" cy="1440233"/>
            <a:chOff x="4762196" y="2546149"/>
            <a:chExt cx="4411048" cy="1765702"/>
          </a:xfrm>
        </p:grpSpPr>
        <p:pic>
          <p:nvPicPr>
            <p:cNvPr id="6" name="Picture 5" descr="A red flag with a yellow symbol&#10;&#10;Description automatically generated">
              <a:extLst>
                <a:ext uri="{FF2B5EF4-FFF2-40B4-BE49-F238E27FC236}">
                  <a16:creationId xmlns:a16="http://schemas.microsoft.com/office/drawing/2014/main" id="{84B8E153-12D4-FA10-8FC3-20B26ED26E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196" y="2552500"/>
              <a:ext cx="2667608" cy="1752999"/>
            </a:xfrm>
            <a:prstGeom prst="rect">
              <a:avLst/>
            </a:prstGeom>
          </p:spPr>
        </p:pic>
        <p:pic>
          <p:nvPicPr>
            <p:cNvPr id="7" name="Picture 6" descr="A red flag with a yellow star&#10;&#10;Description automatically generated">
              <a:extLst>
                <a:ext uri="{FF2B5EF4-FFF2-40B4-BE49-F238E27FC236}">
                  <a16:creationId xmlns:a16="http://schemas.microsoft.com/office/drawing/2014/main" id="{454572DA-547E-A479-A9A4-412F708A25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5635" y="2546149"/>
              <a:ext cx="2667609" cy="1765702"/>
            </a:xfrm>
            <a:prstGeom prst="rect">
              <a:avLst/>
            </a:prstGeom>
          </p:spPr>
        </p:pic>
      </p:grpSp>
      <p:sp>
        <p:nvSpPr>
          <p:cNvPr id="27" name="Text Placeholder 1">
            <a:extLst>
              <a:ext uri="{FF2B5EF4-FFF2-40B4-BE49-F238E27FC236}">
                <a16:creationId xmlns:a16="http://schemas.microsoft.com/office/drawing/2014/main" id="{CB4D63A1-D13C-C52F-A83A-0FB11A0749C8}"/>
              </a:ext>
            </a:extLst>
          </p:cNvPr>
          <p:cNvSpPr txBox="1">
            <a:spLocks/>
          </p:cNvSpPr>
          <p:nvPr/>
        </p:nvSpPr>
        <p:spPr>
          <a:xfrm>
            <a:off x="87296" y="296266"/>
            <a:ext cx="18124504" cy="1152128"/>
          </a:xfrm>
          <a:prstGeom prst="rect">
            <a:avLst/>
          </a:prstGeom>
        </p:spPr>
        <p:txBody>
          <a:bodyPr vert="horz" lIns="137160" tIns="68580" rIns="137160" bIns="685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lgn="ctr">
              <a:spcBef>
                <a:spcPts val="0"/>
              </a:spcBef>
              <a:spcAft>
                <a:spcPts val="600"/>
              </a:spcAft>
            </a:pPr>
            <a:r>
              <a:rPr lang="en-US" sz="3200" b="1" kern="0" dirty="0">
                <a:solidFill>
                  <a:srgbClr val="C00000"/>
                </a:solidFill>
                <a:effectLst/>
                <a:latin typeface="Segoe UI" panose="020B0502040204020203" pitchFamily="34" charset="0"/>
                <a:ea typeface="Times New Roman" panose="02020603050405020304" pitchFamily="18" charset="0"/>
                <a:cs typeface="Segoe UI" panose="020B0502040204020203" pitchFamily="34" charset="0"/>
              </a:rPr>
              <a:t>IV. 07 NHIỆM VỤ, GIẢI PHÁP TRỌNG TÂM</a:t>
            </a:r>
          </a:p>
        </p:txBody>
      </p:sp>
      <p:sp>
        <p:nvSpPr>
          <p:cNvPr id="28" name="Rectangle 27">
            <a:extLst>
              <a:ext uri="{FF2B5EF4-FFF2-40B4-BE49-F238E27FC236}">
                <a16:creationId xmlns:a16="http://schemas.microsoft.com/office/drawing/2014/main" id="{AA40F258-2CDD-E05F-B128-DE65F14AC0AC}"/>
              </a:ext>
            </a:extLst>
          </p:cNvPr>
          <p:cNvSpPr/>
          <p:nvPr/>
        </p:nvSpPr>
        <p:spPr>
          <a:xfrm>
            <a:off x="5554166" y="1537837"/>
            <a:ext cx="7270488" cy="144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grpSp>
        <p:nvGrpSpPr>
          <p:cNvPr id="56" name="그룹 73">
            <a:extLst>
              <a:ext uri="{FF2B5EF4-FFF2-40B4-BE49-F238E27FC236}">
                <a16:creationId xmlns:a16="http://schemas.microsoft.com/office/drawing/2014/main" id="{FF833576-8C3E-56F9-7EE0-7112BCA95DF5}"/>
              </a:ext>
            </a:extLst>
          </p:cNvPr>
          <p:cNvGrpSpPr/>
          <p:nvPr/>
        </p:nvGrpSpPr>
        <p:grpSpPr>
          <a:xfrm>
            <a:off x="2137831" y="2646211"/>
            <a:ext cx="9892848" cy="680612"/>
            <a:chOff x="5069398" y="4469586"/>
            <a:chExt cx="638406" cy="3166756"/>
          </a:xfrm>
          <a:solidFill>
            <a:schemeClr val="bg1"/>
          </a:solidFill>
        </p:grpSpPr>
        <p:sp>
          <p:nvSpPr>
            <p:cNvPr id="57" name="Rectangle 16">
              <a:extLst>
                <a:ext uri="{FF2B5EF4-FFF2-40B4-BE49-F238E27FC236}">
                  <a16:creationId xmlns:a16="http://schemas.microsoft.com/office/drawing/2014/main" id="{265AA2D5-7652-556D-4B0D-AE4C81F61D6B}"/>
                </a:ext>
              </a:extLst>
            </p:cNvPr>
            <p:cNvSpPr/>
            <p:nvPr/>
          </p:nvSpPr>
          <p:spPr>
            <a:xfrm>
              <a:off x="5069398" y="4469586"/>
              <a:ext cx="638406" cy="3166756"/>
            </a:xfrm>
            <a:prstGeom prst="roundRect">
              <a:avLst>
                <a:gd name="adj" fmla="val 10394"/>
              </a:avLst>
            </a:prstGeom>
            <a:grpFill/>
            <a:ln w="6350">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65000"/>
                    <a:lumOff val="35000"/>
                  </a:schemeClr>
                </a:solidFill>
                <a:latin typeface="Segoe UI" panose="020B0502040204020203" pitchFamily="34" charset="0"/>
                <a:cs typeface="Segoe UI" panose="020B0502040204020203" pitchFamily="34" charset="0"/>
              </a:endParaRPr>
            </a:p>
          </p:txBody>
        </p:sp>
        <p:sp>
          <p:nvSpPr>
            <p:cNvPr id="58" name="직사각형 113">
              <a:extLst>
                <a:ext uri="{FF2B5EF4-FFF2-40B4-BE49-F238E27FC236}">
                  <a16:creationId xmlns:a16="http://schemas.microsoft.com/office/drawing/2014/main" id="{C696BC00-7E3B-F729-DCD2-790DDC1732EE}"/>
                </a:ext>
              </a:extLst>
            </p:cNvPr>
            <p:cNvSpPr>
              <a:spLocks noChangeArrowheads="1"/>
            </p:cNvSpPr>
            <p:nvPr/>
          </p:nvSpPr>
          <p:spPr bwMode="auto">
            <a:xfrm>
              <a:off x="5076702" y="4710945"/>
              <a:ext cx="623654" cy="2434441"/>
            </a:xfrm>
            <a:prstGeom prst="rect">
              <a:avLst/>
            </a:prstGeom>
            <a:solidFill>
              <a:srgbClr val="C00000"/>
            </a:solidFill>
            <a:ln w="9525">
              <a:solidFill>
                <a:srgbClr val="C00000"/>
              </a:solidFill>
              <a:miter lim="800000"/>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R="0" algn="just">
                <a:spcBef>
                  <a:spcPts val="0"/>
                </a:spcBef>
                <a:spcAft>
                  <a:spcPts val="600"/>
                </a:spcAft>
              </a:pPr>
              <a:r>
                <a:rPr lang="vi-VN" sz="2800" b="1" kern="0" dirty="0">
                  <a:solidFill>
                    <a:srgbClr val="FFFF00"/>
                  </a:solidFill>
                  <a:effectLst/>
                  <a:latin typeface="Segoe UI" panose="020B0502040204020203" pitchFamily="34" charset="0"/>
                  <a:ea typeface="Times New Roman" panose="02020603050405020304" pitchFamily="18" charset="0"/>
                  <a:cs typeface="Segoe UI" panose="020B0502040204020203" pitchFamily="34" charset="0"/>
                </a:rPr>
                <a:t>2. Siết chặt kỷ luật, kỷ cương hành chính</a:t>
              </a:r>
              <a:endParaRPr lang="en-US" sz="2800" b="1" kern="0" dirty="0">
                <a:solidFill>
                  <a:srgbClr val="FFFF00"/>
                </a:solidFill>
                <a:effectLst/>
                <a:latin typeface="Segoe UI" panose="020B0502040204020203" pitchFamily="34" charset="0"/>
                <a:ea typeface="Times New Roman" panose="02020603050405020304" pitchFamily="18" charset="0"/>
                <a:cs typeface="Segoe UI" panose="020B0502040204020203" pitchFamily="34" charset="0"/>
              </a:endParaRPr>
            </a:p>
          </p:txBody>
        </p:sp>
      </p:grpSp>
      <p:pic>
        <p:nvPicPr>
          <p:cNvPr id="115" name="Picture 114" descr="A red flag with a gold symbol and a circle with a black background&#10;&#10;Description automatically generated">
            <a:extLst>
              <a:ext uri="{FF2B5EF4-FFF2-40B4-BE49-F238E27FC236}">
                <a16:creationId xmlns:a16="http://schemas.microsoft.com/office/drawing/2014/main" id="{9D84C169-0B58-E577-FE33-FEB70FAA6A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4967" y="3897777"/>
            <a:ext cx="908321" cy="983706"/>
          </a:xfrm>
          <a:prstGeom prst="rect">
            <a:avLst/>
          </a:prstGeom>
        </p:spPr>
      </p:pic>
      <p:pic>
        <p:nvPicPr>
          <p:cNvPr id="121" name="Picture 120" descr="A red flag with a gold symbol and a circle with a black background&#10;&#10;Description automatically generated">
            <a:extLst>
              <a:ext uri="{FF2B5EF4-FFF2-40B4-BE49-F238E27FC236}">
                <a16:creationId xmlns:a16="http://schemas.microsoft.com/office/drawing/2014/main" id="{FF1323CB-A8C1-3D88-35B8-86417EE4C2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0601" y="5411945"/>
            <a:ext cx="908321" cy="983706"/>
          </a:xfrm>
          <a:prstGeom prst="rect">
            <a:avLst/>
          </a:prstGeom>
        </p:spPr>
      </p:pic>
      <p:pic>
        <p:nvPicPr>
          <p:cNvPr id="148" name="Picture 147">
            <a:extLst>
              <a:ext uri="{FF2B5EF4-FFF2-40B4-BE49-F238E27FC236}">
                <a16:creationId xmlns:a16="http://schemas.microsoft.com/office/drawing/2014/main" id="{77886190-930E-CCAB-5096-B853CB7875BD}"/>
              </a:ext>
            </a:extLst>
          </p:cNvPr>
          <p:cNvPicPr>
            <a:picLocks noChangeAspect="1"/>
          </p:cNvPicPr>
          <p:nvPr/>
        </p:nvPicPr>
        <p:blipFill>
          <a:blip r:embed="rId8" cstate="print">
            <a:extLst>
              <a:ext uri="{28A0092B-C50C-407E-A947-70E740481C1C}">
                <a14:useLocalDpi xmlns:a14="http://schemas.microsoft.com/office/drawing/2010/main" val="0"/>
              </a:ext>
            </a:extLst>
          </a:blip>
          <a:srcRect l="840" r="748" b="50894"/>
          <a:stretch/>
        </p:blipFill>
        <p:spPr>
          <a:xfrm>
            <a:off x="15118" y="8560463"/>
            <a:ext cx="18272881" cy="1744191"/>
          </a:xfrm>
          <a:prstGeom prst="rect">
            <a:avLst/>
          </a:prstGeom>
        </p:spPr>
      </p:pic>
      <p:sp>
        <p:nvSpPr>
          <p:cNvPr id="2" name="Slide Number Placeholder 1">
            <a:extLst>
              <a:ext uri="{FF2B5EF4-FFF2-40B4-BE49-F238E27FC236}">
                <a16:creationId xmlns:a16="http://schemas.microsoft.com/office/drawing/2014/main" id="{06F69F61-C664-970E-0B7B-7552C45B07F1}"/>
              </a:ext>
            </a:extLst>
          </p:cNvPr>
          <p:cNvSpPr>
            <a:spLocks noGrp="1"/>
          </p:cNvSpPr>
          <p:nvPr>
            <p:ph type="sldNum" sz="quarter" idx="12"/>
          </p:nvPr>
        </p:nvSpPr>
        <p:spPr>
          <a:xfrm>
            <a:off x="15772014" y="8512175"/>
            <a:ext cx="2168030" cy="365125"/>
          </a:xfrm>
        </p:spPr>
        <p:txBody>
          <a:bodyPr/>
          <a:lstStyle/>
          <a:p>
            <a:fld id="{B6F15528-21DE-4FAA-801E-634DDDAF4B2B}" type="slidenum">
              <a:rPr lang="en-US" sz="1400" smtClean="0">
                <a:solidFill>
                  <a:schemeClr val="tx1"/>
                </a:solidFill>
                <a:latin typeface="Segoe UI" panose="020B0502040204020203" pitchFamily="34" charset="0"/>
                <a:cs typeface="Segoe UI" panose="020B0502040204020203" pitchFamily="34" charset="0"/>
              </a:rPr>
              <a:pPr/>
              <a:t>15</a:t>
            </a:fld>
            <a:endParaRPr lang="en-US" sz="1400">
              <a:solidFill>
                <a:schemeClr val="tx1"/>
              </a:solidFill>
              <a:latin typeface="Segoe UI" panose="020B0502040204020203" pitchFamily="34" charset="0"/>
              <a:cs typeface="Segoe UI" panose="020B0502040204020203" pitchFamily="34" charset="0"/>
            </a:endParaRPr>
          </a:p>
        </p:txBody>
      </p:sp>
      <p:sp>
        <p:nvSpPr>
          <p:cNvPr id="4" name="Freeform 13">
            <a:extLst>
              <a:ext uri="{FF2B5EF4-FFF2-40B4-BE49-F238E27FC236}">
                <a16:creationId xmlns:a16="http://schemas.microsoft.com/office/drawing/2014/main" id="{E23C7079-575A-3A7E-7C90-A5093A9AB11D}"/>
              </a:ext>
            </a:extLst>
          </p:cNvPr>
          <p:cNvSpPr/>
          <p:nvPr/>
        </p:nvSpPr>
        <p:spPr>
          <a:xfrm>
            <a:off x="-203810" y="6614526"/>
            <a:ext cx="18211800" cy="6861385"/>
          </a:xfrm>
          <a:custGeom>
            <a:avLst/>
            <a:gdLst/>
            <a:ahLst/>
            <a:cxnLst/>
            <a:rect l="l" t="t" r="r" b="b"/>
            <a:pathLst>
              <a:path w="20255012" h="6861385">
                <a:moveTo>
                  <a:pt x="0" y="0"/>
                </a:moveTo>
                <a:lnTo>
                  <a:pt x="20255012" y="0"/>
                </a:lnTo>
                <a:lnTo>
                  <a:pt x="20255012" y="6861385"/>
                </a:lnTo>
                <a:lnTo>
                  <a:pt x="0" y="6861385"/>
                </a:lnTo>
                <a:lnTo>
                  <a:pt x="0" y="0"/>
                </a:lnTo>
                <a:close/>
              </a:path>
            </a:pathLst>
          </a:custGeom>
          <a:blipFill>
            <a:blip r:embed="rId9"/>
            <a:stretch>
              <a:fillRect/>
            </a:stretch>
          </a:blipFill>
        </p:spPr>
        <p:txBody>
          <a:bodyPr/>
          <a:lstStyle/>
          <a:p>
            <a:endParaRPr lang="vi-VN"/>
          </a:p>
        </p:txBody>
      </p:sp>
      <p:sp>
        <p:nvSpPr>
          <p:cNvPr id="9" name="Hộp Văn bản 8">
            <a:extLst>
              <a:ext uri="{FF2B5EF4-FFF2-40B4-BE49-F238E27FC236}">
                <a16:creationId xmlns:a16="http://schemas.microsoft.com/office/drawing/2014/main" id="{4B6A6CF4-8576-E5C4-DAAB-87E07F0D3A2E}"/>
              </a:ext>
            </a:extLst>
          </p:cNvPr>
          <p:cNvSpPr txBox="1"/>
          <p:nvPr/>
        </p:nvSpPr>
        <p:spPr>
          <a:xfrm>
            <a:off x="2986102" y="3703645"/>
            <a:ext cx="13937335" cy="1384995"/>
          </a:xfrm>
          <a:prstGeom prst="rect">
            <a:avLst/>
          </a:prstGeom>
          <a:noFill/>
        </p:spPr>
        <p:txBody>
          <a:bodyPr wrap="square">
            <a:spAutoFit/>
          </a:bodyPr>
          <a:lstStyle/>
          <a:p>
            <a:pPr algn="just"/>
            <a:r>
              <a:rPr lang="vi-VN" sz="2800" b="1" dirty="0"/>
              <a:t>Tăng cường kỷ luật, kỷ cương hành chính; thiết lập cơ chế theo dõi, cảnh báo sớm các nhiệm vụ chậm tiến độ; công khai kết quả thực hiện và trách nhiệm người đứng đầu.</a:t>
            </a:r>
            <a:endParaRPr lang="vi-VN" sz="2800" b="1" dirty="0">
              <a:latin typeface="Arial" panose="020B0604020202020204" pitchFamily="34" charset="0"/>
              <a:cs typeface="Arial" panose="020B0604020202020204" pitchFamily="34" charset="0"/>
            </a:endParaRPr>
          </a:p>
        </p:txBody>
      </p:sp>
      <p:pic>
        <p:nvPicPr>
          <p:cNvPr id="10" name="Picture 114" descr="A red flag with a gold symbol and a circle with a black background&#10;&#10;Description automatically generated">
            <a:extLst>
              <a:ext uri="{FF2B5EF4-FFF2-40B4-BE49-F238E27FC236}">
                <a16:creationId xmlns:a16="http://schemas.microsoft.com/office/drawing/2014/main" id="{72C36D90-E4DF-7A78-E578-03FE2BB157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4453" y="6979194"/>
            <a:ext cx="908321" cy="983706"/>
          </a:xfrm>
          <a:prstGeom prst="rect">
            <a:avLst/>
          </a:prstGeom>
        </p:spPr>
      </p:pic>
      <p:sp>
        <p:nvSpPr>
          <p:cNvPr id="13" name="Hộp Văn bản 12">
            <a:extLst>
              <a:ext uri="{FF2B5EF4-FFF2-40B4-BE49-F238E27FC236}">
                <a16:creationId xmlns:a16="http://schemas.microsoft.com/office/drawing/2014/main" id="{7B365D01-088A-6DB6-FB9D-CB4F5B6E1106}"/>
              </a:ext>
            </a:extLst>
          </p:cNvPr>
          <p:cNvSpPr txBox="1"/>
          <p:nvPr/>
        </p:nvSpPr>
        <p:spPr>
          <a:xfrm>
            <a:off x="3006884" y="5465463"/>
            <a:ext cx="13600788" cy="954107"/>
          </a:xfrm>
          <a:prstGeom prst="rect">
            <a:avLst/>
          </a:prstGeom>
          <a:noFill/>
        </p:spPr>
        <p:txBody>
          <a:bodyPr wrap="square">
            <a:spAutoFit/>
          </a:bodyPr>
          <a:lstStyle/>
          <a:p>
            <a:pPr algn="just"/>
            <a:r>
              <a:rPr lang="vi-VN" sz="2800" b="1" dirty="0"/>
              <a:t>Kiên quyết xử lý tình trạng né tránh, đùn đẩy, thiếu trách nhiệm; gắn kết quả thực hiện nhiệm vụ với đánh giá, xếp loại cán bộ.</a:t>
            </a:r>
          </a:p>
        </p:txBody>
      </p:sp>
      <p:sp>
        <p:nvSpPr>
          <p:cNvPr id="15" name="Hộp Văn bản 14">
            <a:extLst>
              <a:ext uri="{FF2B5EF4-FFF2-40B4-BE49-F238E27FC236}">
                <a16:creationId xmlns:a16="http://schemas.microsoft.com/office/drawing/2014/main" id="{5289DAEE-30AF-E556-D3E7-CB1E2429E2E6}"/>
              </a:ext>
            </a:extLst>
          </p:cNvPr>
          <p:cNvSpPr txBox="1"/>
          <p:nvPr/>
        </p:nvSpPr>
        <p:spPr>
          <a:xfrm>
            <a:off x="3054947" y="6978617"/>
            <a:ext cx="13956790" cy="954107"/>
          </a:xfrm>
          <a:prstGeom prst="rect">
            <a:avLst/>
          </a:prstGeom>
          <a:noFill/>
        </p:spPr>
        <p:txBody>
          <a:bodyPr wrap="square">
            <a:spAutoFit/>
          </a:bodyPr>
          <a:lstStyle/>
          <a:p>
            <a:r>
              <a:rPr lang="vi-VN" sz="2800" b="1" dirty="0"/>
              <a:t>Xây dựng đội ngũ cán bộ, công chức, viên chức kỷ luật, liêm chính, chuyên nghiệp, trách nhiệm, đáp ứng yêu cầu nhiệm vụ trong tình hình mới.</a:t>
            </a:r>
          </a:p>
        </p:txBody>
      </p:sp>
    </p:spTree>
    <p:custDataLst>
      <p:tags r:id="rId1"/>
    </p:custDataLst>
    <p:extLst>
      <p:ext uri="{BB962C8B-B14F-4D97-AF65-F5344CB8AC3E}">
        <p14:creationId xmlns:p14="http://schemas.microsoft.com/office/powerpoint/2010/main" val="18098643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5"/>
                                        </p:tgtEl>
                                        <p:attrNameLst>
                                          <p:attrName>style.visibility</p:attrName>
                                        </p:attrNameLst>
                                      </p:cBhvr>
                                      <p:to>
                                        <p:strVal val="visible"/>
                                      </p:to>
                                    </p:set>
                                    <p:anim calcmode="lin" valueType="num">
                                      <p:cBhvr additive="base">
                                        <p:cTn id="14" dur="500" fill="hold"/>
                                        <p:tgtEl>
                                          <p:spTgt spid="115"/>
                                        </p:tgtEl>
                                        <p:attrNameLst>
                                          <p:attrName>ppt_x</p:attrName>
                                        </p:attrNameLst>
                                      </p:cBhvr>
                                      <p:tavLst>
                                        <p:tav tm="0">
                                          <p:val>
                                            <p:strVal val="#ppt_x"/>
                                          </p:val>
                                        </p:tav>
                                        <p:tav tm="100000">
                                          <p:val>
                                            <p:strVal val="#ppt_x"/>
                                          </p:val>
                                        </p:tav>
                                      </p:tavLst>
                                    </p:anim>
                                    <p:anim calcmode="lin" valueType="num">
                                      <p:cBhvr additive="base">
                                        <p:cTn id="15" dur="500" fill="hold"/>
                                        <p:tgtEl>
                                          <p:spTgt spid="11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A23CC-CA7D-5007-548C-D36023D82F51}"/>
            </a:ext>
          </a:extLst>
        </p:cNvPr>
        <p:cNvGrpSpPr/>
        <p:nvPr/>
      </p:nvGrpSpPr>
      <p:grpSpPr>
        <a:xfrm>
          <a:off x="0" y="0"/>
          <a:ext cx="0" cy="0"/>
          <a:chOff x="0" y="0"/>
          <a:chExt cx="0" cy="0"/>
        </a:xfrm>
      </p:grpSpPr>
      <p:pic>
        <p:nvPicPr>
          <p:cNvPr id="5" name="Picture 4" descr="A white and orange striped surface&#10;&#10;Description automatically generated">
            <a:extLst>
              <a:ext uri="{FF2B5EF4-FFF2-40B4-BE49-F238E27FC236}">
                <a16:creationId xmlns:a16="http://schemas.microsoft.com/office/drawing/2014/main" id="{6B1805CB-5791-5FF4-6721-9274A7C46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46" y="0"/>
            <a:ext cx="18483309" cy="10287000"/>
          </a:xfrm>
          <a:prstGeom prst="rect">
            <a:avLst/>
          </a:prstGeom>
        </p:spPr>
      </p:pic>
      <p:grpSp>
        <p:nvGrpSpPr>
          <p:cNvPr id="3" name="Group 2">
            <a:extLst>
              <a:ext uri="{FF2B5EF4-FFF2-40B4-BE49-F238E27FC236}">
                <a16:creationId xmlns:a16="http://schemas.microsoft.com/office/drawing/2014/main" id="{4F58D65F-D26F-C150-8694-148887844529}"/>
              </a:ext>
            </a:extLst>
          </p:cNvPr>
          <p:cNvGrpSpPr/>
          <p:nvPr/>
        </p:nvGrpSpPr>
        <p:grpSpPr>
          <a:xfrm>
            <a:off x="590955" y="259279"/>
            <a:ext cx="2964100" cy="1440233"/>
            <a:chOff x="4762196" y="2546149"/>
            <a:chExt cx="4411048" cy="1765702"/>
          </a:xfrm>
        </p:grpSpPr>
        <p:pic>
          <p:nvPicPr>
            <p:cNvPr id="6" name="Picture 5" descr="A red flag with a yellow symbol&#10;&#10;Description automatically generated">
              <a:extLst>
                <a:ext uri="{FF2B5EF4-FFF2-40B4-BE49-F238E27FC236}">
                  <a16:creationId xmlns:a16="http://schemas.microsoft.com/office/drawing/2014/main" id="{441AD651-87C0-C57C-33C5-568D6780AA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196" y="2552500"/>
              <a:ext cx="2667608" cy="1752999"/>
            </a:xfrm>
            <a:prstGeom prst="rect">
              <a:avLst/>
            </a:prstGeom>
          </p:spPr>
        </p:pic>
        <p:pic>
          <p:nvPicPr>
            <p:cNvPr id="7" name="Picture 6" descr="A red flag with a yellow star&#10;&#10;Description automatically generated">
              <a:extLst>
                <a:ext uri="{FF2B5EF4-FFF2-40B4-BE49-F238E27FC236}">
                  <a16:creationId xmlns:a16="http://schemas.microsoft.com/office/drawing/2014/main" id="{5656A8EB-39A3-4153-1522-15089F330F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5635" y="2546149"/>
              <a:ext cx="2667609" cy="1765702"/>
            </a:xfrm>
            <a:prstGeom prst="rect">
              <a:avLst/>
            </a:prstGeom>
          </p:spPr>
        </p:pic>
      </p:grpSp>
      <p:sp>
        <p:nvSpPr>
          <p:cNvPr id="27" name="Text Placeholder 1">
            <a:extLst>
              <a:ext uri="{FF2B5EF4-FFF2-40B4-BE49-F238E27FC236}">
                <a16:creationId xmlns:a16="http://schemas.microsoft.com/office/drawing/2014/main" id="{6D9B741C-ED11-FDCC-D523-33B24937BC75}"/>
              </a:ext>
            </a:extLst>
          </p:cNvPr>
          <p:cNvSpPr txBox="1">
            <a:spLocks/>
          </p:cNvSpPr>
          <p:nvPr/>
        </p:nvSpPr>
        <p:spPr>
          <a:xfrm>
            <a:off x="87296" y="296266"/>
            <a:ext cx="18124504" cy="1152128"/>
          </a:xfrm>
          <a:prstGeom prst="rect">
            <a:avLst/>
          </a:prstGeom>
        </p:spPr>
        <p:txBody>
          <a:bodyPr vert="horz" lIns="137160" tIns="68580" rIns="137160" bIns="685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lgn="ctr">
              <a:spcBef>
                <a:spcPts val="0"/>
              </a:spcBef>
              <a:spcAft>
                <a:spcPts val="600"/>
              </a:spcAft>
            </a:pPr>
            <a:r>
              <a:rPr lang="en-US" sz="3200" b="1" kern="0" dirty="0">
                <a:solidFill>
                  <a:srgbClr val="C00000"/>
                </a:solidFill>
                <a:effectLst/>
                <a:latin typeface="Segoe UI" panose="020B0502040204020203" pitchFamily="34" charset="0"/>
                <a:ea typeface="Times New Roman" panose="02020603050405020304" pitchFamily="18" charset="0"/>
                <a:cs typeface="Segoe UI" panose="020B0502040204020203" pitchFamily="34" charset="0"/>
              </a:rPr>
              <a:t>IV. 07 NHIỆM VỤ, GIẢI PHÁP TRỌNG TÂM</a:t>
            </a:r>
          </a:p>
        </p:txBody>
      </p:sp>
      <p:sp>
        <p:nvSpPr>
          <p:cNvPr id="28" name="Rectangle 27">
            <a:extLst>
              <a:ext uri="{FF2B5EF4-FFF2-40B4-BE49-F238E27FC236}">
                <a16:creationId xmlns:a16="http://schemas.microsoft.com/office/drawing/2014/main" id="{3F07380E-1B32-1B15-1728-DF9A06A68B15}"/>
              </a:ext>
            </a:extLst>
          </p:cNvPr>
          <p:cNvSpPr/>
          <p:nvPr/>
        </p:nvSpPr>
        <p:spPr>
          <a:xfrm>
            <a:off x="5554166" y="1537837"/>
            <a:ext cx="7270488" cy="144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grpSp>
        <p:nvGrpSpPr>
          <p:cNvPr id="56" name="그룹 73">
            <a:extLst>
              <a:ext uri="{FF2B5EF4-FFF2-40B4-BE49-F238E27FC236}">
                <a16:creationId xmlns:a16="http://schemas.microsoft.com/office/drawing/2014/main" id="{1D4AA1FC-AA80-BFF7-286C-36A7BC8B02F5}"/>
              </a:ext>
            </a:extLst>
          </p:cNvPr>
          <p:cNvGrpSpPr/>
          <p:nvPr/>
        </p:nvGrpSpPr>
        <p:grpSpPr>
          <a:xfrm>
            <a:off x="2931806" y="2646210"/>
            <a:ext cx="9892848" cy="680612"/>
            <a:chOff x="5069398" y="4469586"/>
            <a:chExt cx="638406" cy="3166756"/>
          </a:xfrm>
          <a:solidFill>
            <a:schemeClr val="bg1"/>
          </a:solidFill>
        </p:grpSpPr>
        <p:sp>
          <p:nvSpPr>
            <p:cNvPr id="57" name="Rectangle 16">
              <a:extLst>
                <a:ext uri="{FF2B5EF4-FFF2-40B4-BE49-F238E27FC236}">
                  <a16:creationId xmlns:a16="http://schemas.microsoft.com/office/drawing/2014/main" id="{3C924594-2A50-8706-0A63-7D1417E40D57}"/>
                </a:ext>
              </a:extLst>
            </p:cNvPr>
            <p:cNvSpPr/>
            <p:nvPr/>
          </p:nvSpPr>
          <p:spPr>
            <a:xfrm>
              <a:off x="5069398" y="4469586"/>
              <a:ext cx="638406" cy="3166756"/>
            </a:xfrm>
            <a:prstGeom prst="roundRect">
              <a:avLst>
                <a:gd name="adj" fmla="val 10394"/>
              </a:avLst>
            </a:prstGeom>
            <a:grpFill/>
            <a:ln w="6350">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65000"/>
                    <a:lumOff val="35000"/>
                  </a:schemeClr>
                </a:solidFill>
                <a:latin typeface="Segoe UI" panose="020B0502040204020203" pitchFamily="34" charset="0"/>
                <a:cs typeface="Segoe UI" panose="020B0502040204020203" pitchFamily="34" charset="0"/>
              </a:endParaRPr>
            </a:p>
          </p:txBody>
        </p:sp>
        <p:sp>
          <p:nvSpPr>
            <p:cNvPr id="58" name="직사각형 113">
              <a:extLst>
                <a:ext uri="{FF2B5EF4-FFF2-40B4-BE49-F238E27FC236}">
                  <a16:creationId xmlns:a16="http://schemas.microsoft.com/office/drawing/2014/main" id="{E37B5129-FA88-F227-84D3-D0828826A524}"/>
                </a:ext>
              </a:extLst>
            </p:cNvPr>
            <p:cNvSpPr>
              <a:spLocks noChangeArrowheads="1"/>
            </p:cNvSpPr>
            <p:nvPr/>
          </p:nvSpPr>
          <p:spPr bwMode="auto">
            <a:xfrm>
              <a:off x="5076702" y="4710945"/>
              <a:ext cx="623654" cy="2434441"/>
            </a:xfrm>
            <a:prstGeom prst="rect">
              <a:avLst/>
            </a:prstGeom>
            <a:solidFill>
              <a:srgbClr val="C00000"/>
            </a:solidFill>
            <a:ln w="9525">
              <a:solidFill>
                <a:srgbClr val="C00000"/>
              </a:solidFill>
              <a:miter lim="800000"/>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R="0" algn="just">
                <a:spcBef>
                  <a:spcPts val="0"/>
                </a:spcBef>
                <a:spcAft>
                  <a:spcPts val="600"/>
                </a:spcAft>
              </a:pPr>
              <a:r>
                <a:rPr lang="vi-VN" sz="2800" b="1" kern="0" dirty="0">
                  <a:solidFill>
                    <a:srgbClr val="FFFF00"/>
                  </a:solidFill>
                  <a:effectLst/>
                  <a:latin typeface="Segoe UI" panose="020B0502040204020203" pitchFamily="34" charset="0"/>
                  <a:ea typeface="Times New Roman" panose="02020603050405020304" pitchFamily="18" charset="0"/>
                  <a:cs typeface="Segoe UI" panose="020B0502040204020203" pitchFamily="34" charset="0"/>
                </a:rPr>
                <a:t>3. Đẩy mạnh cải cách hành chính</a:t>
              </a:r>
              <a:endParaRPr lang="en-US" sz="2800" b="1" kern="0" dirty="0">
                <a:solidFill>
                  <a:srgbClr val="FFFF00"/>
                </a:solidFill>
                <a:effectLst/>
                <a:latin typeface="Segoe UI" panose="020B0502040204020203" pitchFamily="34" charset="0"/>
                <a:ea typeface="Times New Roman" panose="02020603050405020304" pitchFamily="18" charset="0"/>
                <a:cs typeface="Segoe UI" panose="020B0502040204020203" pitchFamily="34" charset="0"/>
              </a:endParaRPr>
            </a:p>
          </p:txBody>
        </p:sp>
      </p:grpSp>
      <p:pic>
        <p:nvPicPr>
          <p:cNvPr id="115" name="Picture 114" descr="A red flag with a gold symbol and a circle with a black background&#10;&#10;Description automatically generated">
            <a:extLst>
              <a:ext uri="{FF2B5EF4-FFF2-40B4-BE49-F238E27FC236}">
                <a16:creationId xmlns:a16="http://schemas.microsoft.com/office/drawing/2014/main" id="{BAB4D8CA-BF22-B1B8-43EF-945DF5598D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4967" y="3897777"/>
            <a:ext cx="908321" cy="983706"/>
          </a:xfrm>
          <a:prstGeom prst="rect">
            <a:avLst/>
          </a:prstGeom>
        </p:spPr>
      </p:pic>
      <p:pic>
        <p:nvPicPr>
          <p:cNvPr id="121" name="Picture 120" descr="A red flag with a gold symbol and a circle with a black background&#10;&#10;Description automatically generated">
            <a:extLst>
              <a:ext uri="{FF2B5EF4-FFF2-40B4-BE49-F238E27FC236}">
                <a16:creationId xmlns:a16="http://schemas.microsoft.com/office/drawing/2014/main" id="{872520B0-4DF8-F5FB-F349-8E75A0C9D6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0601" y="5411945"/>
            <a:ext cx="908321" cy="983706"/>
          </a:xfrm>
          <a:prstGeom prst="rect">
            <a:avLst/>
          </a:prstGeom>
        </p:spPr>
      </p:pic>
      <p:pic>
        <p:nvPicPr>
          <p:cNvPr id="148" name="Picture 147">
            <a:extLst>
              <a:ext uri="{FF2B5EF4-FFF2-40B4-BE49-F238E27FC236}">
                <a16:creationId xmlns:a16="http://schemas.microsoft.com/office/drawing/2014/main" id="{79EBE986-4399-1727-E12E-8348AD4F5E73}"/>
              </a:ext>
            </a:extLst>
          </p:cNvPr>
          <p:cNvPicPr>
            <a:picLocks noChangeAspect="1"/>
          </p:cNvPicPr>
          <p:nvPr/>
        </p:nvPicPr>
        <p:blipFill>
          <a:blip r:embed="rId8" cstate="print">
            <a:extLst>
              <a:ext uri="{28A0092B-C50C-407E-A947-70E740481C1C}">
                <a14:useLocalDpi xmlns:a14="http://schemas.microsoft.com/office/drawing/2010/main" val="0"/>
              </a:ext>
            </a:extLst>
          </a:blip>
          <a:srcRect l="840" r="748" b="50894"/>
          <a:stretch/>
        </p:blipFill>
        <p:spPr>
          <a:xfrm>
            <a:off x="15118" y="8560463"/>
            <a:ext cx="18272881" cy="1744191"/>
          </a:xfrm>
          <a:prstGeom prst="rect">
            <a:avLst/>
          </a:prstGeom>
        </p:spPr>
      </p:pic>
      <p:sp>
        <p:nvSpPr>
          <p:cNvPr id="2" name="Slide Number Placeholder 1">
            <a:extLst>
              <a:ext uri="{FF2B5EF4-FFF2-40B4-BE49-F238E27FC236}">
                <a16:creationId xmlns:a16="http://schemas.microsoft.com/office/drawing/2014/main" id="{D4DB0827-82A2-1A39-2790-6B5AD8539821}"/>
              </a:ext>
            </a:extLst>
          </p:cNvPr>
          <p:cNvSpPr>
            <a:spLocks noGrp="1"/>
          </p:cNvSpPr>
          <p:nvPr>
            <p:ph type="sldNum" sz="quarter" idx="12"/>
          </p:nvPr>
        </p:nvSpPr>
        <p:spPr>
          <a:xfrm>
            <a:off x="15772014" y="8512175"/>
            <a:ext cx="2168030" cy="365125"/>
          </a:xfrm>
        </p:spPr>
        <p:txBody>
          <a:bodyPr/>
          <a:lstStyle/>
          <a:p>
            <a:fld id="{B6F15528-21DE-4FAA-801E-634DDDAF4B2B}" type="slidenum">
              <a:rPr lang="en-US" sz="1400" smtClean="0">
                <a:solidFill>
                  <a:schemeClr val="tx1"/>
                </a:solidFill>
                <a:latin typeface="Segoe UI" panose="020B0502040204020203" pitchFamily="34" charset="0"/>
                <a:cs typeface="Segoe UI" panose="020B0502040204020203" pitchFamily="34" charset="0"/>
              </a:rPr>
              <a:pPr/>
              <a:t>16</a:t>
            </a:fld>
            <a:endParaRPr lang="en-US" sz="1400">
              <a:solidFill>
                <a:schemeClr val="tx1"/>
              </a:solidFill>
              <a:latin typeface="Segoe UI" panose="020B0502040204020203" pitchFamily="34" charset="0"/>
              <a:cs typeface="Segoe UI" panose="020B0502040204020203" pitchFamily="34" charset="0"/>
            </a:endParaRPr>
          </a:p>
        </p:txBody>
      </p:sp>
      <p:sp>
        <p:nvSpPr>
          <p:cNvPr id="4" name="Freeform 13">
            <a:extLst>
              <a:ext uri="{FF2B5EF4-FFF2-40B4-BE49-F238E27FC236}">
                <a16:creationId xmlns:a16="http://schemas.microsoft.com/office/drawing/2014/main" id="{CED6E173-B701-18F3-CCB2-07A310B8EE8E}"/>
              </a:ext>
            </a:extLst>
          </p:cNvPr>
          <p:cNvSpPr/>
          <p:nvPr/>
        </p:nvSpPr>
        <p:spPr>
          <a:xfrm>
            <a:off x="-203810" y="6614526"/>
            <a:ext cx="18211800" cy="6861385"/>
          </a:xfrm>
          <a:custGeom>
            <a:avLst/>
            <a:gdLst/>
            <a:ahLst/>
            <a:cxnLst/>
            <a:rect l="l" t="t" r="r" b="b"/>
            <a:pathLst>
              <a:path w="20255012" h="6861385">
                <a:moveTo>
                  <a:pt x="0" y="0"/>
                </a:moveTo>
                <a:lnTo>
                  <a:pt x="20255012" y="0"/>
                </a:lnTo>
                <a:lnTo>
                  <a:pt x="20255012" y="6861385"/>
                </a:lnTo>
                <a:lnTo>
                  <a:pt x="0" y="6861385"/>
                </a:lnTo>
                <a:lnTo>
                  <a:pt x="0" y="0"/>
                </a:lnTo>
                <a:close/>
              </a:path>
            </a:pathLst>
          </a:custGeom>
          <a:blipFill>
            <a:blip r:embed="rId9"/>
            <a:stretch>
              <a:fillRect/>
            </a:stretch>
          </a:blipFill>
        </p:spPr>
        <p:txBody>
          <a:bodyPr/>
          <a:lstStyle/>
          <a:p>
            <a:endParaRPr lang="vi-VN"/>
          </a:p>
        </p:txBody>
      </p:sp>
      <p:sp>
        <p:nvSpPr>
          <p:cNvPr id="9" name="Hộp Văn bản 8">
            <a:extLst>
              <a:ext uri="{FF2B5EF4-FFF2-40B4-BE49-F238E27FC236}">
                <a16:creationId xmlns:a16="http://schemas.microsoft.com/office/drawing/2014/main" id="{E1DEB58D-C950-8105-5868-DBEB63DB63E4}"/>
              </a:ext>
            </a:extLst>
          </p:cNvPr>
          <p:cNvSpPr txBox="1"/>
          <p:nvPr/>
        </p:nvSpPr>
        <p:spPr>
          <a:xfrm>
            <a:off x="2986102" y="3703645"/>
            <a:ext cx="13937335" cy="1384995"/>
          </a:xfrm>
          <a:prstGeom prst="rect">
            <a:avLst/>
          </a:prstGeom>
          <a:noFill/>
        </p:spPr>
        <p:txBody>
          <a:bodyPr wrap="square">
            <a:spAutoFit/>
          </a:bodyPr>
          <a:lstStyle/>
          <a:p>
            <a:pPr algn="just"/>
            <a:r>
              <a:rPr lang="vi-VN" sz="2800" b="1" dirty="0"/>
              <a:t>Đẩy mạnh cải cách hành chính theo hướng thực chất, hiệu quả; đơn giản hóa thủ tục, cắt giảm khâu trung gian, tập trung tháo gỡ khó khăn cho người dân, doanh nghiệp và nhà đầu tư.</a:t>
            </a:r>
            <a:endParaRPr lang="vi-VN" sz="2800" b="1" dirty="0">
              <a:latin typeface="Arial" panose="020B0604020202020204" pitchFamily="34" charset="0"/>
              <a:cs typeface="Arial" panose="020B0604020202020204" pitchFamily="34" charset="0"/>
            </a:endParaRPr>
          </a:p>
        </p:txBody>
      </p:sp>
      <p:pic>
        <p:nvPicPr>
          <p:cNvPr id="10" name="Picture 114" descr="A red flag with a gold symbol and a circle with a black background&#10;&#10;Description automatically generated">
            <a:extLst>
              <a:ext uri="{FF2B5EF4-FFF2-40B4-BE49-F238E27FC236}">
                <a16:creationId xmlns:a16="http://schemas.microsoft.com/office/drawing/2014/main" id="{CB530BBE-5BCA-FBE5-5E71-9E83870E6E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4453" y="6979194"/>
            <a:ext cx="908321" cy="983706"/>
          </a:xfrm>
          <a:prstGeom prst="rect">
            <a:avLst/>
          </a:prstGeom>
        </p:spPr>
      </p:pic>
      <p:sp>
        <p:nvSpPr>
          <p:cNvPr id="13" name="Hộp Văn bản 12">
            <a:extLst>
              <a:ext uri="{FF2B5EF4-FFF2-40B4-BE49-F238E27FC236}">
                <a16:creationId xmlns:a16="http://schemas.microsoft.com/office/drawing/2014/main" id="{10476D73-4E5F-339E-FB3E-31B15ACE42F1}"/>
              </a:ext>
            </a:extLst>
          </p:cNvPr>
          <p:cNvSpPr txBox="1"/>
          <p:nvPr/>
        </p:nvSpPr>
        <p:spPr>
          <a:xfrm>
            <a:off x="3006884" y="5465463"/>
            <a:ext cx="13600788" cy="954107"/>
          </a:xfrm>
          <a:prstGeom prst="rect">
            <a:avLst/>
          </a:prstGeom>
          <a:noFill/>
        </p:spPr>
        <p:txBody>
          <a:bodyPr wrap="square">
            <a:spAutoFit/>
          </a:bodyPr>
          <a:lstStyle/>
          <a:p>
            <a:pPr algn="just"/>
            <a:r>
              <a:rPr lang="vi-VN" sz="2800" b="1" dirty="0"/>
              <a:t>Chuẩn hóa quy trình, công khai tiến độ và kết quả giải quyết thủ tục hành chính; lấy thời gian xử lý thực tế làm tiêu chí đánh giá hiệu quả cải cách.</a:t>
            </a:r>
          </a:p>
        </p:txBody>
      </p:sp>
      <p:sp>
        <p:nvSpPr>
          <p:cNvPr id="15" name="Hộp Văn bản 14">
            <a:extLst>
              <a:ext uri="{FF2B5EF4-FFF2-40B4-BE49-F238E27FC236}">
                <a16:creationId xmlns:a16="http://schemas.microsoft.com/office/drawing/2014/main" id="{D6A36DA2-B8D9-D15D-6A16-72C3F9F56D29}"/>
              </a:ext>
            </a:extLst>
          </p:cNvPr>
          <p:cNvSpPr txBox="1"/>
          <p:nvPr/>
        </p:nvSpPr>
        <p:spPr>
          <a:xfrm>
            <a:off x="3054947" y="6978617"/>
            <a:ext cx="13956790" cy="1384995"/>
          </a:xfrm>
          <a:prstGeom prst="rect">
            <a:avLst/>
          </a:prstGeom>
          <a:noFill/>
        </p:spPr>
        <p:txBody>
          <a:bodyPr wrap="square">
            <a:spAutoFit/>
          </a:bodyPr>
          <a:lstStyle/>
          <a:p>
            <a:r>
              <a:rPr lang="vi-VN" sz="2800" b="1" dirty="0"/>
              <a:t>Chuyển từ “giải quyết hồ sơ” sang “phục vụ người dân, doanh nghiệp”; nâng cao trách nhiệm, thái độ phục vụ và lấy sự hài lòng của người dân, doanh nghiệp làm thước đo hiệu quả công việc.</a:t>
            </a:r>
          </a:p>
        </p:txBody>
      </p:sp>
    </p:spTree>
    <p:custDataLst>
      <p:tags r:id="rId1"/>
    </p:custDataLst>
    <p:extLst>
      <p:ext uri="{BB962C8B-B14F-4D97-AF65-F5344CB8AC3E}">
        <p14:creationId xmlns:p14="http://schemas.microsoft.com/office/powerpoint/2010/main" val="4434546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5"/>
                                        </p:tgtEl>
                                        <p:attrNameLst>
                                          <p:attrName>style.visibility</p:attrName>
                                        </p:attrNameLst>
                                      </p:cBhvr>
                                      <p:to>
                                        <p:strVal val="visible"/>
                                      </p:to>
                                    </p:set>
                                    <p:anim calcmode="lin" valueType="num">
                                      <p:cBhvr additive="base">
                                        <p:cTn id="14" dur="500" fill="hold"/>
                                        <p:tgtEl>
                                          <p:spTgt spid="115"/>
                                        </p:tgtEl>
                                        <p:attrNameLst>
                                          <p:attrName>ppt_x</p:attrName>
                                        </p:attrNameLst>
                                      </p:cBhvr>
                                      <p:tavLst>
                                        <p:tav tm="0">
                                          <p:val>
                                            <p:strVal val="#ppt_x"/>
                                          </p:val>
                                        </p:tav>
                                        <p:tav tm="100000">
                                          <p:val>
                                            <p:strVal val="#ppt_x"/>
                                          </p:val>
                                        </p:tav>
                                      </p:tavLst>
                                    </p:anim>
                                    <p:anim calcmode="lin" valueType="num">
                                      <p:cBhvr additive="base">
                                        <p:cTn id="15" dur="500" fill="hold"/>
                                        <p:tgtEl>
                                          <p:spTgt spid="11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0EED9-9A83-4F7A-9300-FAC90D07665C}"/>
            </a:ext>
          </a:extLst>
        </p:cNvPr>
        <p:cNvGrpSpPr/>
        <p:nvPr/>
      </p:nvGrpSpPr>
      <p:grpSpPr>
        <a:xfrm>
          <a:off x="0" y="0"/>
          <a:ext cx="0" cy="0"/>
          <a:chOff x="0" y="0"/>
          <a:chExt cx="0" cy="0"/>
        </a:xfrm>
      </p:grpSpPr>
      <p:pic>
        <p:nvPicPr>
          <p:cNvPr id="5" name="Picture 4" descr="A white and orange striped surface&#10;&#10;Description automatically generated">
            <a:extLst>
              <a:ext uri="{FF2B5EF4-FFF2-40B4-BE49-F238E27FC236}">
                <a16:creationId xmlns:a16="http://schemas.microsoft.com/office/drawing/2014/main" id="{53B3F493-166A-841E-907D-D4625C7512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46" y="0"/>
            <a:ext cx="18483309" cy="10287000"/>
          </a:xfrm>
          <a:prstGeom prst="rect">
            <a:avLst/>
          </a:prstGeom>
        </p:spPr>
      </p:pic>
      <p:grpSp>
        <p:nvGrpSpPr>
          <p:cNvPr id="3" name="Group 2">
            <a:extLst>
              <a:ext uri="{FF2B5EF4-FFF2-40B4-BE49-F238E27FC236}">
                <a16:creationId xmlns:a16="http://schemas.microsoft.com/office/drawing/2014/main" id="{AF8F43F5-A5A1-1AF5-6F76-90CA70BF0FB7}"/>
              </a:ext>
            </a:extLst>
          </p:cNvPr>
          <p:cNvGrpSpPr/>
          <p:nvPr/>
        </p:nvGrpSpPr>
        <p:grpSpPr>
          <a:xfrm>
            <a:off x="590955" y="259279"/>
            <a:ext cx="2964100" cy="1440233"/>
            <a:chOff x="4762196" y="2546149"/>
            <a:chExt cx="4411048" cy="1765702"/>
          </a:xfrm>
        </p:grpSpPr>
        <p:pic>
          <p:nvPicPr>
            <p:cNvPr id="6" name="Picture 5" descr="A red flag with a yellow symbol&#10;&#10;Description automatically generated">
              <a:extLst>
                <a:ext uri="{FF2B5EF4-FFF2-40B4-BE49-F238E27FC236}">
                  <a16:creationId xmlns:a16="http://schemas.microsoft.com/office/drawing/2014/main" id="{44C622BA-B864-4ACD-31F5-2E05B417C2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196" y="2552500"/>
              <a:ext cx="2667608" cy="1752999"/>
            </a:xfrm>
            <a:prstGeom prst="rect">
              <a:avLst/>
            </a:prstGeom>
          </p:spPr>
        </p:pic>
        <p:pic>
          <p:nvPicPr>
            <p:cNvPr id="7" name="Picture 6" descr="A red flag with a yellow star&#10;&#10;Description automatically generated">
              <a:extLst>
                <a:ext uri="{FF2B5EF4-FFF2-40B4-BE49-F238E27FC236}">
                  <a16:creationId xmlns:a16="http://schemas.microsoft.com/office/drawing/2014/main" id="{F9F17E60-A8E3-0C45-8622-CE30AE334C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5635" y="2546149"/>
              <a:ext cx="2667609" cy="1765702"/>
            </a:xfrm>
            <a:prstGeom prst="rect">
              <a:avLst/>
            </a:prstGeom>
          </p:spPr>
        </p:pic>
      </p:grpSp>
      <p:sp>
        <p:nvSpPr>
          <p:cNvPr id="27" name="Text Placeholder 1">
            <a:extLst>
              <a:ext uri="{FF2B5EF4-FFF2-40B4-BE49-F238E27FC236}">
                <a16:creationId xmlns:a16="http://schemas.microsoft.com/office/drawing/2014/main" id="{96C4B6EC-9F17-D814-4348-2F9D14A52BCA}"/>
              </a:ext>
            </a:extLst>
          </p:cNvPr>
          <p:cNvSpPr txBox="1">
            <a:spLocks/>
          </p:cNvSpPr>
          <p:nvPr/>
        </p:nvSpPr>
        <p:spPr>
          <a:xfrm>
            <a:off x="87296" y="296266"/>
            <a:ext cx="18124504" cy="1152128"/>
          </a:xfrm>
          <a:prstGeom prst="rect">
            <a:avLst/>
          </a:prstGeom>
        </p:spPr>
        <p:txBody>
          <a:bodyPr vert="horz" lIns="137160" tIns="68580" rIns="137160" bIns="685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lgn="ctr">
              <a:spcBef>
                <a:spcPts val="0"/>
              </a:spcBef>
              <a:spcAft>
                <a:spcPts val="600"/>
              </a:spcAft>
            </a:pPr>
            <a:r>
              <a:rPr lang="en-US" sz="3200" b="1" kern="0" dirty="0">
                <a:solidFill>
                  <a:srgbClr val="C00000"/>
                </a:solidFill>
                <a:effectLst/>
                <a:latin typeface="Segoe UI" panose="020B0502040204020203" pitchFamily="34" charset="0"/>
                <a:ea typeface="Times New Roman" panose="02020603050405020304" pitchFamily="18" charset="0"/>
                <a:cs typeface="Segoe UI" panose="020B0502040204020203" pitchFamily="34" charset="0"/>
              </a:rPr>
              <a:t>IV. 07 NHIỆM VỤ, GIẢI PHÁP TRỌNG TÂM</a:t>
            </a:r>
          </a:p>
        </p:txBody>
      </p:sp>
      <p:sp>
        <p:nvSpPr>
          <p:cNvPr id="28" name="Rectangle 27">
            <a:extLst>
              <a:ext uri="{FF2B5EF4-FFF2-40B4-BE49-F238E27FC236}">
                <a16:creationId xmlns:a16="http://schemas.microsoft.com/office/drawing/2014/main" id="{042AF22B-BF09-6FB5-140E-BACDB8C329CB}"/>
              </a:ext>
            </a:extLst>
          </p:cNvPr>
          <p:cNvSpPr/>
          <p:nvPr/>
        </p:nvSpPr>
        <p:spPr>
          <a:xfrm>
            <a:off x="5554166" y="1537837"/>
            <a:ext cx="7270488" cy="144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grpSp>
        <p:nvGrpSpPr>
          <p:cNvPr id="56" name="그룹 73">
            <a:extLst>
              <a:ext uri="{FF2B5EF4-FFF2-40B4-BE49-F238E27FC236}">
                <a16:creationId xmlns:a16="http://schemas.microsoft.com/office/drawing/2014/main" id="{C8A1CE4D-D404-0F8B-F670-6FE622863C02}"/>
              </a:ext>
            </a:extLst>
          </p:cNvPr>
          <p:cNvGrpSpPr/>
          <p:nvPr/>
        </p:nvGrpSpPr>
        <p:grpSpPr>
          <a:xfrm>
            <a:off x="2137831" y="2646211"/>
            <a:ext cx="9892848" cy="680612"/>
            <a:chOff x="5069398" y="4469586"/>
            <a:chExt cx="638406" cy="3166756"/>
          </a:xfrm>
          <a:solidFill>
            <a:schemeClr val="bg1"/>
          </a:solidFill>
        </p:grpSpPr>
        <p:sp>
          <p:nvSpPr>
            <p:cNvPr id="57" name="Rectangle 16">
              <a:extLst>
                <a:ext uri="{FF2B5EF4-FFF2-40B4-BE49-F238E27FC236}">
                  <a16:creationId xmlns:a16="http://schemas.microsoft.com/office/drawing/2014/main" id="{CE6AB481-5618-F4A2-A2F7-9968FACB13BA}"/>
                </a:ext>
              </a:extLst>
            </p:cNvPr>
            <p:cNvSpPr/>
            <p:nvPr/>
          </p:nvSpPr>
          <p:spPr>
            <a:xfrm>
              <a:off x="5069398" y="4469586"/>
              <a:ext cx="638406" cy="3166756"/>
            </a:xfrm>
            <a:prstGeom prst="roundRect">
              <a:avLst>
                <a:gd name="adj" fmla="val 10394"/>
              </a:avLst>
            </a:prstGeom>
            <a:grpFill/>
            <a:ln w="6350">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65000"/>
                    <a:lumOff val="35000"/>
                  </a:schemeClr>
                </a:solidFill>
                <a:latin typeface="Segoe UI" panose="020B0502040204020203" pitchFamily="34" charset="0"/>
                <a:cs typeface="Segoe UI" panose="020B0502040204020203" pitchFamily="34" charset="0"/>
              </a:endParaRPr>
            </a:p>
          </p:txBody>
        </p:sp>
        <p:sp>
          <p:nvSpPr>
            <p:cNvPr id="58" name="직사각형 113">
              <a:extLst>
                <a:ext uri="{FF2B5EF4-FFF2-40B4-BE49-F238E27FC236}">
                  <a16:creationId xmlns:a16="http://schemas.microsoft.com/office/drawing/2014/main" id="{B3B3F24C-E356-5D7C-D944-DEF733813DF5}"/>
                </a:ext>
              </a:extLst>
            </p:cNvPr>
            <p:cNvSpPr>
              <a:spLocks noChangeArrowheads="1"/>
            </p:cNvSpPr>
            <p:nvPr/>
          </p:nvSpPr>
          <p:spPr bwMode="auto">
            <a:xfrm>
              <a:off x="5076702" y="4710945"/>
              <a:ext cx="623654" cy="2434441"/>
            </a:xfrm>
            <a:prstGeom prst="rect">
              <a:avLst/>
            </a:prstGeom>
            <a:solidFill>
              <a:srgbClr val="C00000"/>
            </a:solidFill>
            <a:ln w="9525">
              <a:solidFill>
                <a:srgbClr val="C00000"/>
              </a:solidFill>
              <a:miter lim="800000"/>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R="0" algn="just">
                <a:spcBef>
                  <a:spcPts val="0"/>
                </a:spcBef>
                <a:spcAft>
                  <a:spcPts val="600"/>
                </a:spcAft>
              </a:pPr>
              <a:r>
                <a:rPr lang="en-US" sz="2800" b="1" kern="0" dirty="0">
                  <a:solidFill>
                    <a:srgbClr val="FFFF00"/>
                  </a:solidFill>
                  <a:effectLst/>
                  <a:latin typeface="Segoe UI" panose="020B0502040204020203" pitchFamily="34" charset="0"/>
                  <a:ea typeface="Times New Roman" panose="02020603050405020304" pitchFamily="18" charset="0"/>
                  <a:cs typeface="Segoe UI" panose="020B0502040204020203" pitchFamily="34" charset="0"/>
                </a:rPr>
                <a:t>4. </a:t>
              </a:r>
              <a:r>
                <a:rPr lang="vi-VN" sz="2800" b="1" kern="0" dirty="0">
                  <a:solidFill>
                    <a:srgbClr val="FFFF00"/>
                  </a:solidFill>
                  <a:effectLst/>
                  <a:latin typeface="Segoe UI" panose="020B0502040204020203" pitchFamily="34" charset="0"/>
                  <a:ea typeface="Times New Roman" panose="02020603050405020304" pitchFamily="18" charset="0"/>
                  <a:cs typeface="Segoe UI" panose="020B0502040204020203" pitchFamily="34" charset="0"/>
                </a:rPr>
                <a:t>Đẩy mạnh chuyển đổi số trong quản trị</a:t>
              </a:r>
              <a:endParaRPr lang="en-US" sz="2800" b="1" kern="0" dirty="0">
                <a:solidFill>
                  <a:srgbClr val="FFFF00"/>
                </a:solidFill>
                <a:effectLst/>
                <a:latin typeface="Segoe UI" panose="020B0502040204020203" pitchFamily="34" charset="0"/>
                <a:ea typeface="Times New Roman" panose="02020603050405020304" pitchFamily="18" charset="0"/>
                <a:cs typeface="Segoe UI" panose="020B0502040204020203" pitchFamily="34" charset="0"/>
              </a:endParaRPr>
            </a:p>
          </p:txBody>
        </p:sp>
      </p:grpSp>
      <p:pic>
        <p:nvPicPr>
          <p:cNvPr id="115" name="Picture 114" descr="A red flag with a gold symbol and a circle with a black background&#10;&#10;Description automatically generated">
            <a:extLst>
              <a:ext uri="{FF2B5EF4-FFF2-40B4-BE49-F238E27FC236}">
                <a16:creationId xmlns:a16="http://schemas.microsoft.com/office/drawing/2014/main" id="{16781D5F-8B08-1329-4C78-D3209C3CD7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4967" y="3897777"/>
            <a:ext cx="908321" cy="983706"/>
          </a:xfrm>
          <a:prstGeom prst="rect">
            <a:avLst/>
          </a:prstGeom>
        </p:spPr>
      </p:pic>
      <p:pic>
        <p:nvPicPr>
          <p:cNvPr id="121" name="Picture 120" descr="A red flag with a gold symbol and a circle with a black background&#10;&#10;Description automatically generated">
            <a:extLst>
              <a:ext uri="{FF2B5EF4-FFF2-40B4-BE49-F238E27FC236}">
                <a16:creationId xmlns:a16="http://schemas.microsoft.com/office/drawing/2014/main" id="{375DBF07-2873-6B86-67ED-31BE0D6654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0601" y="5411945"/>
            <a:ext cx="908321" cy="983706"/>
          </a:xfrm>
          <a:prstGeom prst="rect">
            <a:avLst/>
          </a:prstGeom>
        </p:spPr>
      </p:pic>
      <p:pic>
        <p:nvPicPr>
          <p:cNvPr id="148" name="Picture 147">
            <a:extLst>
              <a:ext uri="{FF2B5EF4-FFF2-40B4-BE49-F238E27FC236}">
                <a16:creationId xmlns:a16="http://schemas.microsoft.com/office/drawing/2014/main" id="{600ED24B-8177-AA03-E9AC-4E65AC3BF653}"/>
              </a:ext>
            </a:extLst>
          </p:cNvPr>
          <p:cNvPicPr>
            <a:picLocks noChangeAspect="1"/>
          </p:cNvPicPr>
          <p:nvPr/>
        </p:nvPicPr>
        <p:blipFill>
          <a:blip r:embed="rId8" cstate="print">
            <a:extLst>
              <a:ext uri="{28A0092B-C50C-407E-A947-70E740481C1C}">
                <a14:useLocalDpi xmlns:a14="http://schemas.microsoft.com/office/drawing/2010/main" val="0"/>
              </a:ext>
            </a:extLst>
          </a:blip>
          <a:srcRect l="840" r="748" b="50894"/>
          <a:stretch/>
        </p:blipFill>
        <p:spPr>
          <a:xfrm>
            <a:off x="15118" y="8560463"/>
            <a:ext cx="18272881" cy="1744191"/>
          </a:xfrm>
          <a:prstGeom prst="rect">
            <a:avLst/>
          </a:prstGeom>
        </p:spPr>
      </p:pic>
      <p:sp>
        <p:nvSpPr>
          <p:cNvPr id="2" name="Slide Number Placeholder 1">
            <a:extLst>
              <a:ext uri="{FF2B5EF4-FFF2-40B4-BE49-F238E27FC236}">
                <a16:creationId xmlns:a16="http://schemas.microsoft.com/office/drawing/2014/main" id="{00A67C14-B65E-7B87-E9DB-7070E0242449}"/>
              </a:ext>
            </a:extLst>
          </p:cNvPr>
          <p:cNvSpPr>
            <a:spLocks noGrp="1"/>
          </p:cNvSpPr>
          <p:nvPr>
            <p:ph type="sldNum" sz="quarter" idx="12"/>
          </p:nvPr>
        </p:nvSpPr>
        <p:spPr>
          <a:xfrm>
            <a:off x="15772014" y="8512175"/>
            <a:ext cx="2168030" cy="365125"/>
          </a:xfrm>
        </p:spPr>
        <p:txBody>
          <a:bodyPr/>
          <a:lstStyle/>
          <a:p>
            <a:fld id="{B6F15528-21DE-4FAA-801E-634DDDAF4B2B}" type="slidenum">
              <a:rPr lang="en-US" sz="1400" smtClean="0">
                <a:solidFill>
                  <a:schemeClr val="tx1"/>
                </a:solidFill>
                <a:latin typeface="Segoe UI" panose="020B0502040204020203" pitchFamily="34" charset="0"/>
                <a:cs typeface="Segoe UI" panose="020B0502040204020203" pitchFamily="34" charset="0"/>
              </a:rPr>
              <a:pPr/>
              <a:t>17</a:t>
            </a:fld>
            <a:endParaRPr lang="en-US" sz="1400">
              <a:solidFill>
                <a:schemeClr val="tx1"/>
              </a:solidFill>
              <a:latin typeface="Segoe UI" panose="020B0502040204020203" pitchFamily="34" charset="0"/>
              <a:cs typeface="Segoe UI" panose="020B0502040204020203" pitchFamily="34" charset="0"/>
            </a:endParaRPr>
          </a:p>
        </p:txBody>
      </p:sp>
      <p:sp>
        <p:nvSpPr>
          <p:cNvPr id="4" name="Freeform 13">
            <a:extLst>
              <a:ext uri="{FF2B5EF4-FFF2-40B4-BE49-F238E27FC236}">
                <a16:creationId xmlns:a16="http://schemas.microsoft.com/office/drawing/2014/main" id="{351175D9-2C8C-E696-DA08-1F0A3052E98A}"/>
              </a:ext>
            </a:extLst>
          </p:cNvPr>
          <p:cNvSpPr/>
          <p:nvPr/>
        </p:nvSpPr>
        <p:spPr>
          <a:xfrm>
            <a:off x="-203810" y="6614526"/>
            <a:ext cx="18211800" cy="6861385"/>
          </a:xfrm>
          <a:custGeom>
            <a:avLst/>
            <a:gdLst/>
            <a:ahLst/>
            <a:cxnLst/>
            <a:rect l="l" t="t" r="r" b="b"/>
            <a:pathLst>
              <a:path w="20255012" h="6861385">
                <a:moveTo>
                  <a:pt x="0" y="0"/>
                </a:moveTo>
                <a:lnTo>
                  <a:pt x="20255012" y="0"/>
                </a:lnTo>
                <a:lnTo>
                  <a:pt x="20255012" y="6861385"/>
                </a:lnTo>
                <a:lnTo>
                  <a:pt x="0" y="6861385"/>
                </a:lnTo>
                <a:lnTo>
                  <a:pt x="0" y="0"/>
                </a:lnTo>
                <a:close/>
              </a:path>
            </a:pathLst>
          </a:custGeom>
          <a:blipFill>
            <a:blip r:embed="rId9"/>
            <a:stretch>
              <a:fillRect/>
            </a:stretch>
          </a:blipFill>
        </p:spPr>
        <p:txBody>
          <a:bodyPr/>
          <a:lstStyle/>
          <a:p>
            <a:endParaRPr lang="vi-VN"/>
          </a:p>
        </p:txBody>
      </p:sp>
      <p:sp>
        <p:nvSpPr>
          <p:cNvPr id="9" name="Hộp Văn bản 8">
            <a:extLst>
              <a:ext uri="{FF2B5EF4-FFF2-40B4-BE49-F238E27FC236}">
                <a16:creationId xmlns:a16="http://schemas.microsoft.com/office/drawing/2014/main" id="{C4C86A0B-840A-AB44-5DF3-33E8CEF9D96D}"/>
              </a:ext>
            </a:extLst>
          </p:cNvPr>
          <p:cNvSpPr txBox="1"/>
          <p:nvPr/>
        </p:nvSpPr>
        <p:spPr>
          <a:xfrm>
            <a:off x="2986102" y="3703645"/>
            <a:ext cx="13937335" cy="954107"/>
          </a:xfrm>
          <a:prstGeom prst="rect">
            <a:avLst/>
          </a:prstGeom>
          <a:noFill/>
        </p:spPr>
        <p:txBody>
          <a:bodyPr wrap="square">
            <a:spAutoFit/>
          </a:bodyPr>
          <a:lstStyle/>
          <a:p>
            <a:pPr algn="just"/>
            <a:r>
              <a:rPr lang="vi-VN" sz="2800" b="1" dirty="0"/>
              <a:t>Đẩy mạnh chuyển đổi số trong quản lý, điều hành; triển khai đồng bộ hồ sơ số, quy trình số, chữ ký số, bảo đảm xử lý công việc trên môi trường số.</a:t>
            </a:r>
            <a:endParaRPr lang="vi-VN" sz="2800" b="1" dirty="0">
              <a:latin typeface="Arial" panose="020B0604020202020204" pitchFamily="34" charset="0"/>
              <a:cs typeface="Arial" panose="020B0604020202020204" pitchFamily="34" charset="0"/>
            </a:endParaRPr>
          </a:p>
        </p:txBody>
      </p:sp>
      <p:pic>
        <p:nvPicPr>
          <p:cNvPr id="10" name="Picture 114" descr="A red flag with a gold symbol and a circle with a black background&#10;&#10;Description automatically generated">
            <a:extLst>
              <a:ext uri="{FF2B5EF4-FFF2-40B4-BE49-F238E27FC236}">
                <a16:creationId xmlns:a16="http://schemas.microsoft.com/office/drawing/2014/main" id="{55B64B8A-0CE4-7C68-E0C1-90762A3F9B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4453" y="6979194"/>
            <a:ext cx="908321" cy="983706"/>
          </a:xfrm>
          <a:prstGeom prst="rect">
            <a:avLst/>
          </a:prstGeom>
        </p:spPr>
      </p:pic>
      <p:sp>
        <p:nvSpPr>
          <p:cNvPr id="13" name="Hộp Văn bản 12">
            <a:extLst>
              <a:ext uri="{FF2B5EF4-FFF2-40B4-BE49-F238E27FC236}">
                <a16:creationId xmlns:a16="http://schemas.microsoft.com/office/drawing/2014/main" id="{CF0D2A60-2277-8F74-3649-3E09BC5D9242}"/>
              </a:ext>
            </a:extLst>
          </p:cNvPr>
          <p:cNvSpPr txBox="1"/>
          <p:nvPr/>
        </p:nvSpPr>
        <p:spPr>
          <a:xfrm>
            <a:off x="3006884" y="5465463"/>
            <a:ext cx="13600788" cy="1384995"/>
          </a:xfrm>
          <a:prstGeom prst="rect">
            <a:avLst/>
          </a:prstGeom>
          <a:noFill/>
        </p:spPr>
        <p:txBody>
          <a:bodyPr wrap="square">
            <a:spAutoFit/>
          </a:bodyPr>
          <a:lstStyle/>
          <a:p>
            <a:pPr algn="just"/>
            <a:r>
              <a:rPr lang="vi-VN" sz="2800" b="1" dirty="0"/>
              <a:t>Xây dựng hệ thống điều hành thống nhất toàn thành phố; theo dõi, giám sát tiến độ nhiệm vụ theo thời gian thực; kết nối, liên thông dữ liệu giữa các cơ quan, đơn vị.</a:t>
            </a:r>
          </a:p>
        </p:txBody>
      </p:sp>
      <p:sp>
        <p:nvSpPr>
          <p:cNvPr id="15" name="Hộp Văn bản 14">
            <a:extLst>
              <a:ext uri="{FF2B5EF4-FFF2-40B4-BE49-F238E27FC236}">
                <a16:creationId xmlns:a16="http://schemas.microsoft.com/office/drawing/2014/main" id="{2C8977CD-62FE-4DBD-7701-2B75475D6DCB}"/>
              </a:ext>
            </a:extLst>
          </p:cNvPr>
          <p:cNvSpPr txBox="1"/>
          <p:nvPr/>
        </p:nvSpPr>
        <p:spPr>
          <a:xfrm>
            <a:off x="3054946" y="6978617"/>
            <a:ext cx="14394853" cy="954107"/>
          </a:xfrm>
          <a:prstGeom prst="rect">
            <a:avLst/>
          </a:prstGeom>
          <a:noFill/>
        </p:spPr>
        <p:txBody>
          <a:bodyPr wrap="square">
            <a:spAutoFit/>
          </a:bodyPr>
          <a:lstStyle/>
          <a:p>
            <a:r>
              <a:rPr lang="vi-VN" sz="2800" b="1" dirty="0"/>
              <a:t>Hình thành nền quản trị dựa trên dữ liệu; sử dụng dữ liệu phục vụ chỉ đạo, điều hành, đánh giá kết quả thực hiện nhiệm vụ và mục tiêu tăng trưởng kinh tế - xã hội.</a:t>
            </a:r>
          </a:p>
        </p:txBody>
      </p:sp>
    </p:spTree>
    <p:custDataLst>
      <p:tags r:id="rId1"/>
    </p:custDataLst>
    <p:extLst>
      <p:ext uri="{BB962C8B-B14F-4D97-AF65-F5344CB8AC3E}">
        <p14:creationId xmlns:p14="http://schemas.microsoft.com/office/powerpoint/2010/main" val="41848565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5"/>
                                        </p:tgtEl>
                                        <p:attrNameLst>
                                          <p:attrName>style.visibility</p:attrName>
                                        </p:attrNameLst>
                                      </p:cBhvr>
                                      <p:to>
                                        <p:strVal val="visible"/>
                                      </p:to>
                                    </p:set>
                                    <p:anim calcmode="lin" valueType="num">
                                      <p:cBhvr additive="base">
                                        <p:cTn id="14" dur="500" fill="hold"/>
                                        <p:tgtEl>
                                          <p:spTgt spid="115"/>
                                        </p:tgtEl>
                                        <p:attrNameLst>
                                          <p:attrName>ppt_x</p:attrName>
                                        </p:attrNameLst>
                                      </p:cBhvr>
                                      <p:tavLst>
                                        <p:tav tm="0">
                                          <p:val>
                                            <p:strVal val="#ppt_x"/>
                                          </p:val>
                                        </p:tav>
                                        <p:tav tm="100000">
                                          <p:val>
                                            <p:strVal val="#ppt_x"/>
                                          </p:val>
                                        </p:tav>
                                      </p:tavLst>
                                    </p:anim>
                                    <p:anim calcmode="lin" valueType="num">
                                      <p:cBhvr additive="base">
                                        <p:cTn id="15" dur="500" fill="hold"/>
                                        <p:tgtEl>
                                          <p:spTgt spid="11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5467C-4B59-C940-D443-DE0E82F9A377}"/>
            </a:ext>
          </a:extLst>
        </p:cNvPr>
        <p:cNvGrpSpPr/>
        <p:nvPr/>
      </p:nvGrpSpPr>
      <p:grpSpPr>
        <a:xfrm>
          <a:off x="0" y="0"/>
          <a:ext cx="0" cy="0"/>
          <a:chOff x="0" y="0"/>
          <a:chExt cx="0" cy="0"/>
        </a:xfrm>
      </p:grpSpPr>
      <p:pic>
        <p:nvPicPr>
          <p:cNvPr id="5" name="Picture 4" descr="A white and orange striped surface&#10;&#10;Description automatically generated">
            <a:extLst>
              <a:ext uri="{FF2B5EF4-FFF2-40B4-BE49-F238E27FC236}">
                <a16:creationId xmlns:a16="http://schemas.microsoft.com/office/drawing/2014/main" id="{135B556C-353D-6922-8C87-21734CF6CF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46" y="0"/>
            <a:ext cx="18483309" cy="10287000"/>
          </a:xfrm>
          <a:prstGeom prst="rect">
            <a:avLst/>
          </a:prstGeom>
        </p:spPr>
      </p:pic>
      <p:grpSp>
        <p:nvGrpSpPr>
          <p:cNvPr id="3" name="Group 2">
            <a:extLst>
              <a:ext uri="{FF2B5EF4-FFF2-40B4-BE49-F238E27FC236}">
                <a16:creationId xmlns:a16="http://schemas.microsoft.com/office/drawing/2014/main" id="{4E3FD440-C356-462A-EB5B-D8569F94DDDD}"/>
              </a:ext>
            </a:extLst>
          </p:cNvPr>
          <p:cNvGrpSpPr/>
          <p:nvPr/>
        </p:nvGrpSpPr>
        <p:grpSpPr>
          <a:xfrm>
            <a:off x="590955" y="259279"/>
            <a:ext cx="2964100" cy="1440233"/>
            <a:chOff x="4762196" y="2546149"/>
            <a:chExt cx="4411048" cy="1765702"/>
          </a:xfrm>
        </p:grpSpPr>
        <p:pic>
          <p:nvPicPr>
            <p:cNvPr id="6" name="Picture 5" descr="A red flag with a yellow symbol&#10;&#10;Description automatically generated">
              <a:extLst>
                <a:ext uri="{FF2B5EF4-FFF2-40B4-BE49-F238E27FC236}">
                  <a16:creationId xmlns:a16="http://schemas.microsoft.com/office/drawing/2014/main" id="{B1D64A2B-FB31-964C-B3BA-9BB6393F75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196" y="2552500"/>
              <a:ext cx="2667608" cy="1752999"/>
            </a:xfrm>
            <a:prstGeom prst="rect">
              <a:avLst/>
            </a:prstGeom>
          </p:spPr>
        </p:pic>
        <p:pic>
          <p:nvPicPr>
            <p:cNvPr id="7" name="Picture 6" descr="A red flag with a yellow star&#10;&#10;Description automatically generated">
              <a:extLst>
                <a:ext uri="{FF2B5EF4-FFF2-40B4-BE49-F238E27FC236}">
                  <a16:creationId xmlns:a16="http://schemas.microsoft.com/office/drawing/2014/main" id="{3658EE3A-D462-7C00-7E68-A1C4D25431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5635" y="2546149"/>
              <a:ext cx="2667609" cy="1765702"/>
            </a:xfrm>
            <a:prstGeom prst="rect">
              <a:avLst/>
            </a:prstGeom>
          </p:spPr>
        </p:pic>
      </p:grpSp>
      <p:sp>
        <p:nvSpPr>
          <p:cNvPr id="27" name="Text Placeholder 1">
            <a:extLst>
              <a:ext uri="{FF2B5EF4-FFF2-40B4-BE49-F238E27FC236}">
                <a16:creationId xmlns:a16="http://schemas.microsoft.com/office/drawing/2014/main" id="{A8950F26-D57F-1E59-00EB-60A0F65B341F}"/>
              </a:ext>
            </a:extLst>
          </p:cNvPr>
          <p:cNvSpPr txBox="1">
            <a:spLocks/>
          </p:cNvSpPr>
          <p:nvPr/>
        </p:nvSpPr>
        <p:spPr>
          <a:xfrm>
            <a:off x="87296" y="296266"/>
            <a:ext cx="18124504" cy="1152128"/>
          </a:xfrm>
          <a:prstGeom prst="rect">
            <a:avLst/>
          </a:prstGeom>
        </p:spPr>
        <p:txBody>
          <a:bodyPr vert="horz" lIns="137160" tIns="68580" rIns="137160" bIns="685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lgn="ctr">
              <a:spcBef>
                <a:spcPts val="0"/>
              </a:spcBef>
              <a:spcAft>
                <a:spcPts val="600"/>
              </a:spcAft>
            </a:pPr>
            <a:r>
              <a:rPr lang="en-US" sz="3200" b="1" kern="0" dirty="0">
                <a:solidFill>
                  <a:srgbClr val="C00000"/>
                </a:solidFill>
                <a:effectLst/>
                <a:latin typeface="Segoe UI" panose="020B0502040204020203" pitchFamily="34" charset="0"/>
                <a:ea typeface="Times New Roman" panose="02020603050405020304" pitchFamily="18" charset="0"/>
                <a:cs typeface="Segoe UI" panose="020B0502040204020203" pitchFamily="34" charset="0"/>
              </a:rPr>
              <a:t>IV. 07 NHIỆM VỤ, GIẢI PHÁP TRỌNG TÂM</a:t>
            </a:r>
          </a:p>
        </p:txBody>
      </p:sp>
      <p:sp>
        <p:nvSpPr>
          <p:cNvPr id="28" name="Rectangle 27">
            <a:extLst>
              <a:ext uri="{FF2B5EF4-FFF2-40B4-BE49-F238E27FC236}">
                <a16:creationId xmlns:a16="http://schemas.microsoft.com/office/drawing/2014/main" id="{F3704123-3F56-D7F3-96B2-6C5B230F950B}"/>
              </a:ext>
            </a:extLst>
          </p:cNvPr>
          <p:cNvSpPr/>
          <p:nvPr/>
        </p:nvSpPr>
        <p:spPr>
          <a:xfrm>
            <a:off x="5554166" y="1537837"/>
            <a:ext cx="7270488" cy="144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grpSp>
        <p:nvGrpSpPr>
          <p:cNvPr id="56" name="그룹 73">
            <a:extLst>
              <a:ext uri="{FF2B5EF4-FFF2-40B4-BE49-F238E27FC236}">
                <a16:creationId xmlns:a16="http://schemas.microsoft.com/office/drawing/2014/main" id="{95E2391E-5713-71BB-5B31-E93DC5A486FC}"/>
              </a:ext>
            </a:extLst>
          </p:cNvPr>
          <p:cNvGrpSpPr/>
          <p:nvPr/>
        </p:nvGrpSpPr>
        <p:grpSpPr>
          <a:xfrm>
            <a:off x="2137831" y="2646211"/>
            <a:ext cx="9892848" cy="680612"/>
            <a:chOff x="5069398" y="4469586"/>
            <a:chExt cx="638406" cy="3166756"/>
          </a:xfrm>
          <a:solidFill>
            <a:schemeClr val="bg1"/>
          </a:solidFill>
        </p:grpSpPr>
        <p:sp>
          <p:nvSpPr>
            <p:cNvPr id="57" name="Rectangle 16">
              <a:extLst>
                <a:ext uri="{FF2B5EF4-FFF2-40B4-BE49-F238E27FC236}">
                  <a16:creationId xmlns:a16="http://schemas.microsoft.com/office/drawing/2014/main" id="{07BC4F00-B75F-D60E-67D7-7A27383E8330}"/>
                </a:ext>
              </a:extLst>
            </p:cNvPr>
            <p:cNvSpPr/>
            <p:nvPr/>
          </p:nvSpPr>
          <p:spPr>
            <a:xfrm>
              <a:off x="5069398" y="4469586"/>
              <a:ext cx="638406" cy="3166756"/>
            </a:xfrm>
            <a:prstGeom prst="roundRect">
              <a:avLst>
                <a:gd name="adj" fmla="val 10394"/>
              </a:avLst>
            </a:prstGeom>
            <a:grpFill/>
            <a:ln w="6350">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65000"/>
                    <a:lumOff val="35000"/>
                  </a:schemeClr>
                </a:solidFill>
                <a:latin typeface="Segoe UI" panose="020B0502040204020203" pitchFamily="34" charset="0"/>
                <a:cs typeface="Segoe UI" panose="020B0502040204020203" pitchFamily="34" charset="0"/>
              </a:endParaRPr>
            </a:p>
          </p:txBody>
        </p:sp>
        <p:sp>
          <p:nvSpPr>
            <p:cNvPr id="58" name="직사각형 113">
              <a:extLst>
                <a:ext uri="{FF2B5EF4-FFF2-40B4-BE49-F238E27FC236}">
                  <a16:creationId xmlns:a16="http://schemas.microsoft.com/office/drawing/2014/main" id="{189A01E1-CB88-F7D7-0D34-28144955341E}"/>
                </a:ext>
              </a:extLst>
            </p:cNvPr>
            <p:cNvSpPr>
              <a:spLocks noChangeArrowheads="1"/>
            </p:cNvSpPr>
            <p:nvPr/>
          </p:nvSpPr>
          <p:spPr bwMode="auto">
            <a:xfrm>
              <a:off x="5076702" y="4710946"/>
              <a:ext cx="623654" cy="2434441"/>
            </a:xfrm>
            <a:prstGeom prst="rect">
              <a:avLst/>
            </a:prstGeom>
            <a:solidFill>
              <a:srgbClr val="C00000"/>
            </a:solidFill>
            <a:ln w="9525">
              <a:solidFill>
                <a:srgbClr val="C00000"/>
              </a:solidFill>
              <a:miter lim="800000"/>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R="0" algn="just">
                <a:spcBef>
                  <a:spcPts val="0"/>
                </a:spcBef>
                <a:spcAft>
                  <a:spcPts val="600"/>
                </a:spcAft>
              </a:pPr>
              <a:r>
                <a:rPr lang="vi-VN" sz="2800" b="1" kern="0" dirty="0">
                  <a:solidFill>
                    <a:srgbClr val="FFFF00"/>
                  </a:solidFill>
                  <a:effectLst/>
                  <a:latin typeface="Segoe UI" panose="020B0502040204020203" pitchFamily="34" charset="0"/>
                  <a:ea typeface="Times New Roman" panose="02020603050405020304" pitchFamily="18" charset="0"/>
                  <a:cs typeface="Segoe UI" panose="020B0502040204020203" pitchFamily="34" charset="0"/>
                </a:rPr>
                <a:t>5. Nâng cao hiệu quả giám sát, phản biện</a:t>
              </a:r>
              <a:endParaRPr lang="en-US" sz="2800" b="1" kern="0" dirty="0">
                <a:solidFill>
                  <a:srgbClr val="FFFF00"/>
                </a:solidFill>
                <a:effectLst/>
                <a:latin typeface="Segoe UI" panose="020B0502040204020203" pitchFamily="34" charset="0"/>
                <a:ea typeface="Times New Roman" panose="02020603050405020304" pitchFamily="18" charset="0"/>
                <a:cs typeface="Segoe UI" panose="020B0502040204020203" pitchFamily="34" charset="0"/>
              </a:endParaRPr>
            </a:p>
          </p:txBody>
        </p:sp>
      </p:grpSp>
      <p:pic>
        <p:nvPicPr>
          <p:cNvPr id="115" name="Picture 114" descr="A red flag with a gold symbol and a circle with a black background&#10;&#10;Description automatically generated">
            <a:extLst>
              <a:ext uri="{FF2B5EF4-FFF2-40B4-BE49-F238E27FC236}">
                <a16:creationId xmlns:a16="http://schemas.microsoft.com/office/drawing/2014/main" id="{33DB4D27-4B11-1C9F-32E5-C7E4A162C4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4967" y="3897777"/>
            <a:ext cx="908321" cy="983706"/>
          </a:xfrm>
          <a:prstGeom prst="rect">
            <a:avLst/>
          </a:prstGeom>
        </p:spPr>
      </p:pic>
      <p:pic>
        <p:nvPicPr>
          <p:cNvPr id="121" name="Picture 120" descr="A red flag with a gold symbol and a circle with a black background&#10;&#10;Description automatically generated">
            <a:extLst>
              <a:ext uri="{FF2B5EF4-FFF2-40B4-BE49-F238E27FC236}">
                <a16:creationId xmlns:a16="http://schemas.microsoft.com/office/drawing/2014/main" id="{9D739618-B808-901E-990B-872B8C0445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0601" y="5411945"/>
            <a:ext cx="908321" cy="983706"/>
          </a:xfrm>
          <a:prstGeom prst="rect">
            <a:avLst/>
          </a:prstGeom>
        </p:spPr>
      </p:pic>
      <p:pic>
        <p:nvPicPr>
          <p:cNvPr id="148" name="Picture 147">
            <a:extLst>
              <a:ext uri="{FF2B5EF4-FFF2-40B4-BE49-F238E27FC236}">
                <a16:creationId xmlns:a16="http://schemas.microsoft.com/office/drawing/2014/main" id="{7FA5405D-D7A4-CD8E-EF18-E0ED20BE5C5D}"/>
              </a:ext>
            </a:extLst>
          </p:cNvPr>
          <p:cNvPicPr>
            <a:picLocks noChangeAspect="1"/>
          </p:cNvPicPr>
          <p:nvPr/>
        </p:nvPicPr>
        <p:blipFill>
          <a:blip r:embed="rId8" cstate="print">
            <a:extLst>
              <a:ext uri="{28A0092B-C50C-407E-A947-70E740481C1C}">
                <a14:useLocalDpi xmlns:a14="http://schemas.microsoft.com/office/drawing/2010/main" val="0"/>
              </a:ext>
            </a:extLst>
          </a:blip>
          <a:srcRect l="840" r="748" b="50894"/>
          <a:stretch/>
        </p:blipFill>
        <p:spPr>
          <a:xfrm>
            <a:off x="15118" y="8560463"/>
            <a:ext cx="18272881" cy="1744191"/>
          </a:xfrm>
          <a:prstGeom prst="rect">
            <a:avLst/>
          </a:prstGeom>
        </p:spPr>
      </p:pic>
      <p:sp>
        <p:nvSpPr>
          <p:cNvPr id="2" name="Slide Number Placeholder 1">
            <a:extLst>
              <a:ext uri="{FF2B5EF4-FFF2-40B4-BE49-F238E27FC236}">
                <a16:creationId xmlns:a16="http://schemas.microsoft.com/office/drawing/2014/main" id="{027441CE-1B7A-C758-3A64-277D5164624D}"/>
              </a:ext>
            </a:extLst>
          </p:cNvPr>
          <p:cNvSpPr>
            <a:spLocks noGrp="1"/>
          </p:cNvSpPr>
          <p:nvPr>
            <p:ph type="sldNum" sz="quarter" idx="12"/>
          </p:nvPr>
        </p:nvSpPr>
        <p:spPr>
          <a:xfrm>
            <a:off x="15772014" y="8512175"/>
            <a:ext cx="2168030" cy="365125"/>
          </a:xfrm>
        </p:spPr>
        <p:txBody>
          <a:bodyPr/>
          <a:lstStyle/>
          <a:p>
            <a:fld id="{B6F15528-21DE-4FAA-801E-634DDDAF4B2B}" type="slidenum">
              <a:rPr lang="en-US" sz="1400" smtClean="0">
                <a:solidFill>
                  <a:schemeClr val="tx1"/>
                </a:solidFill>
                <a:latin typeface="Segoe UI" panose="020B0502040204020203" pitchFamily="34" charset="0"/>
                <a:cs typeface="Segoe UI" panose="020B0502040204020203" pitchFamily="34" charset="0"/>
              </a:rPr>
              <a:pPr/>
              <a:t>18</a:t>
            </a:fld>
            <a:endParaRPr lang="en-US" sz="1400">
              <a:solidFill>
                <a:schemeClr val="tx1"/>
              </a:solidFill>
              <a:latin typeface="Segoe UI" panose="020B0502040204020203" pitchFamily="34" charset="0"/>
              <a:cs typeface="Segoe UI" panose="020B0502040204020203" pitchFamily="34" charset="0"/>
            </a:endParaRPr>
          </a:p>
        </p:txBody>
      </p:sp>
      <p:sp>
        <p:nvSpPr>
          <p:cNvPr id="4" name="Freeform 13">
            <a:extLst>
              <a:ext uri="{FF2B5EF4-FFF2-40B4-BE49-F238E27FC236}">
                <a16:creationId xmlns:a16="http://schemas.microsoft.com/office/drawing/2014/main" id="{D7227982-E6E4-3D63-CE91-D78DE62A01E5}"/>
              </a:ext>
            </a:extLst>
          </p:cNvPr>
          <p:cNvSpPr/>
          <p:nvPr/>
        </p:nvSpPr>
        <p:spPr>
          <a:xfrm>
            <a:off x="-203810" y="6664115"/>
            <a:ext cx="18211800" cy="6861385"/>
          </a:xfrm>
          <a:custGeom>
            <a:avLst/>
            <a:gdLst/>
            <a:ahLst/>
            <a:cxnLst/>
            <a:rect l="l" t="t" r="r" b="b"/>
            <a:pathLst>
              <a:path w="20255012" h="6861385">
                <a:moveTo>
                  <a:pt x="0" y="0"/>
                </a:moveTo>
                <a:lnTo>
                  <a:pt x="20255012" y="0"/>
                </a:lnTo>
                <a:lnTo>
                  <a:pt x="20255012" y="6861385"/>
                </a:lnTo>
                <a:lnTo>
                  <a:pt x="0" y="6861385"/>
                </a:lnTo>
                <a:lnTo>
                  <a:pt x="0" y="0"/>
                </a:lnTo>
                <a:close/>
              </a:path>
            </a:pathLst>
          </a:custGeom>
          <a:blipFill>
            <a:blip r:embed="rId9"/>
            <a:stretch>
              <a:fillRect/>
            </a:stretch>
          </a:blipFill>
        </p:spPr>
        <p:txBody>
          <a:bodyPr/>
          <a:lstStyle/>
          <a:p>
            <a:endParaRPr lang="vi-VN"/>
          </a:p>
        </p:txBody>
      </p:sp>
      <p:sp>
        <p:nvSpPr>
          <p:cNvPr id="9" name="Hộp Văn bản 8">
            <a:extLst>
              <a:ext uri="{FF2B5EF4-FFF2-40B4-BE49-F238E27FC236}">
                <a16:creationId xmlns:a16="http://schemas.microsoft.com/office/drawing/2014/main" id="{BB7B1767-FE5A-1EBF-CDCA-AFDD1E7933B1}"/>
              </a:ext>
            </a:extLst>
          </p:cNvPr>
          <p:cNvSpPr txBox="1"/>
          <p:nvPr/>
        </p:nvSpPr>
        <p:spPr>
          <a:xfrm>
            <a:off x="2986102" y="3703645"/>
            <a:ext cx="13937335" cy="1384995"/>
          </a:xfrm>
          <a:prstGeom prst="rect">
            <a:avLst/>
          </a:prstGeom>
          <a:noFill/>
        </p:spPr>
        <p:txBody>
          <a:bodyPr wrap="square">
            <a:spAutoFit/>
          </a:bodyPr>
          <a:lstStyle/>
          <a:p>
            <a:pPr algn="just"/>
            <a:r>
              <a:rPr lang="vi-VN" sz="2800" b="1" dirty="0"/>
              <a:t>Phát huy vai trò giám sát, phản biện </a:t>
            </a:r>
            <a:r>
              <a:rPr lang="en-US" sz="2800" b="1" dirty="0" err="1"/>
              <a:t>của</a:t>
            </a:r>
            <a:r>
              <a:rPr lang="en-US" sz="2800" b="1" dirty="0"/>
              <a:t> </a:t>
            </a:r>
            <a:r>
              <a:rPr lang="vi-VN" sz="2800" b="1" dirty="0"/>
              <a:t>MTTQ, các tổ chức chính trị - xã hội</a:t>
            </a:r>
            <a:r>
              <a:rPr lang="en-US" sz="2800" b="1" dirty="0"/>
              <a:t> </a:t>
            </a:r>
            <a:r>
              <a:rPr lang="en-US" sz="2800" b="1" dirty="0" err="1"/>
              <a:t>trong</a:t>
            </a:r>
            <a:r>
              <a:rPr lang="en-US" sz="2800" b="1" dirty="0"/>
              <a:t> </a:t>
            </a:r>
            <a:r>
              <a:rPr lang="en-US" sz="2800" b="1" dirty="0" err="1"/>
              <a:t>việc</a:t>
            </a:r>
            <a:r>
              <a:rPr lang="vi-VN" sz="2800" b="1" dirty="0"/>
              <a:t> theo dõi thực hiện nhiệm vụ, nhất là các chỉ tiêu phát triển kinh tế - xã hội và dự án trọng điểm.</a:t>
            </a:r>
            <a:endParaRPr lang="vi-VN" sz="2800" b="1" dirty="0">
              <a:latin typeface="Arial" panose="020B0604020202020204" pitchFamily="34" charset="0"/>
              <a:cs typeface="Arial" panose="020B0604020202020204" pitchFamily="34" charset="0"/>
            </a:endParaRPr>
          </a:p>
        </p:txBody>
      </p:sp>
      <p:pic>
        <p:nvPicPr>
          <p:cNvPr id="10" name="Picture 114" descr="A red flag with a gold symbol and a circle with a black background&#10;&#10;Description automatically generated">
            <a:extLst>
              <a:ext uri="{FF2B5EF4-FFF2-40B4-BE49-F238E27FC236}">
                <a16:creationId xmlns:a16="http://schemas.microsoft.com/office/drawing/2014/main" id="{51AD1D88-BE93-44B6-E3DF-915882F480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4453" y="6979194"/>
            <a:ext cx="908321" cy="983706"/>
          </a:xfrm>
          <a:prstGeom prst="rect">
            <a:avLst/>
          </a:prstGeom>
        </p:spPr>
      </p:pic>
      <p:sp>
        <p:nvSpPr>
          <p:cNvPr id="13" name="Hộp Văn bản 12">
            <a:extLst>
              <a:ext uri="{FF2B5EF4-FFF2-40B4-BE49-F238E27FC236}">
                <a16:creationId xmlns:a16="http://schemas.microsoft.com/office/drawing/2014/main" id="{397A2E8E-2DE9-959B-DA85-78F662C32A7C}"/>
              </a:ext>
            </a:extLst>
          </p:cNvPr>
          <p:cNvSpPr txBox="1"/>
          <p:nvPr/>
        </p:nvSpPr>
        <p:spPr>
          <a:xfrm>
            <a:off x="3006884" y="5465463"/>
            <a:ext cx="13600788" cy="954107"/>
          </a:xfrm>
          <a:prstGeom prst="rect">
            <a:avLst/>
          </a:prstGeom>
          <a:noFill/>
        </p:spPr>
        <p:txBody>
          <a:bodyPr wrap="square">
            <a:spAutoFit/>
          </a:bodyPr>
          <a:lstStyle/>
          <a:p>
            <a:pPr algn="just"/>
            <a:r>
              <a:rPr lang="vi-VN" sz="2800" b="1" dirty="0"/>
              <a:t>Tăng cường kiểm tra, giám sát bằng dữ liệu kết hợp thực địa; kịp thời chấn chỉnh các hạn chế, điểm nghẽn, lĩnh vực dễ phát sinh tiêu cực, chậm trễ.</a:t>
            </a:r>
          </a:p>
        </p:txBody>
      </p:sp>
      <p:sp>
        <p:nvSpPr>
          <p:cNvPr id="15" name="Hộp Văn bản 14">
            <a:extLst>
              <a:ext uri="{FF2B5EF4-FFF2-40B4-BE49-F238E27FC236}">
                <a16:creationId xmlns:a16="http://schemas.microsoft.com/office/drawing/2014/main" id="{EB4E3B4C-38F0-0BBA-646C-255B36F8A7CC}"/>
              </a:ext>
            </a:extLst>
          </p:cNvPr>
          <p:cNvSpPr txBox="1"/>
          <p:nvPr/>
        </p:nvSpPr>
        <p:spPr>
          <a:xfrm>
            <a:off x="3054946" y="6978617"/>
            <a:ext cx="14394853" cy="954107"/>
          </a:xfrm>
          <a:prstGeom prst="rect">
            <a:avLst/>
          </a:prstGeom>
          <a:noFill/>
        </p:spPr>
        <p:txBody>
          <a:bodyPr wrap="square">
            <a:spAutoFit/>
          </a:bodyPr>
          <a:lstStyle/>
          <a:p>
            <a:r>
              <a:rPr lang="vi-VN" sz="2800" b="1" dirty="0"/>
              <a:t>Theo dõi, đôn đốc giải quyết kiến nghị, phản ánh của Nhân dân; bảo đảm xử lý đúng thời hạn, không để tồn đọng, kéo dài.</a:t>
            </a:r>
          </a:p>
        </p:txBody>
      </p:sp>
    </p:spTree>
    <p:custDataLst>
      <p:tags r:id="rId1"/>
    </p:custDataLst>
    <p:extLst>
      <p:ext uri="{BB962C8B-B14F-4D97-AF65-F5344CB8AC3E}">
        <p14:creationId xmlns:p14="http://schemas.microsoft.com/office/powerpoint/2010/main" val="21923145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5"/>
                                        </p:tgtEl>
                                        <p:attrNameLst>
                                          <p:attrName>style.visibility</p:attrName>
                                        </p:attrNameLst>
                                      </p:cBhvr>
                                      <p:to>
                                        <p:strVal val="visible"/>
                                      </p:to>
                                    </p:set>
                                    <p:anim calcmode="lin" valueType="num">
                                      <p:cBhvr additive="base">
                                        <p:cTn id="14" dur="500" fill="hold"/>
                                        <p:tgtEl>
                                          <p:spTgt spid="115"/>
                                        </p:tgtEl>
                                        <p:attrNameLst>
                                          <p:attrName>ppt_x</p:attrName>
                                        </p:attrNameLst>
                                      </p:cBhvr>
                                      <p:tavLst>
                                        <p:tav tm="0">
                                          <p:val>
                                            <p:strVal val="#ppt_x"/>
                                          </p:val>
                                        </p:tav>
                                        <p:tav tm="100000">
                                          <p:val>
                                            <p:strVal val="#ppt_x"/>
                                          </p:val>
                                        </p:tav>
                                      </p:tavLst>
                                    </p:anim>
                                    <p:anim calcmode="lin" valueType="num">
                                      <p:cBhvr additive="base">
                                        <p:cTn id="15" dur="500" fill="hold"/>
                                        <p:tgtEl>
                                          <p:spTgt spid="11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87B49-3A7F-94E3-B4F1-BE38D019FD03}"/>
            </a:ext>
          </a:extLst>
        </p:cNvPr>
        <p:cNvGrpSpPr/>
        <p:nvPr/>
      </p:nvGrpSpPr>
      <p:grpSpPr>
        <a:xfrm>
          <a:off x="0" y="0"/>
          <a:ext cx="0" cy="0"/>
          <a:chOff x="0" y="0"/>
          <a:chExt cx="0" cy="0"/>
        </a:xfrm>
      </p:grpSpPr>
      <p:pic>
        <p:nvPicPr>
          <p:cNvPr id="5" name="Picture 4" descr="A white and orange striped surface&#10;&#10;Description automatically generated">
            <a:extLst>
              <a:ext uri="{FF2B5EF4-FFF2-40B4-BE49-F238E27FC236}">
                <a16:creationId xmlns:a16="http://schemas.microsoft.com/office/drawing/2014/main" id="{A98B3F1C-CE64-9451-D805-EE93491992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46" y="0"/>
            <a:ext cx="18483309" cy="10287000"/>
          </a:xfrm>
          <a:prstGeom prst="rect">
            <a:avLst/>
          </a:prstGeom>
        </p:spPr>
      </p:pic>
      <p:grpSp>
        <p:nvGrpSpPr>
          <p:cNvPr id="3" name="Group 2">
            <a:extLst>
              <a:ext uri="{FF2B5EF4-FFF2-40B4-BE49-F238E27FC236}">
                <a16:creationId xmlns:a16="http://schemas.microsoft.com/office/drawing/2014/main" id="{369CD14C-7562-BF21-44F1-68E9B8FD3E11}"/>
              </a:ext>
            </a:extLst>
          </p:cNvPr>
          <p:cNvGrpSpPr/>
          <p:nvPr/>
        </p:nvGrpSpPr>
        <p:grpSpPr>
          <a:xfrm>
            <a:off x="590955" y="259279"/>
            <a:ext cx="2964100" cy="1440233"/>
            <a:chOff x="4762196" y="2546149"/>
            <a:chExt cx="4411048" cy="1765702"/>
          </a:xfrm>
        </p:grpSpPr>
        <p:pic>
          <p:nvPicPr>
            <p:cNvPr id="6" name="Picture 5" descr="A red flag with a yellow symbol&#10;&#10;Description automatically generated">
              <a:extLst>
                <a:ext uri="{FF2B5EF4-FFF2-40B4-BE49-F238E27FC236}">
                  <a16:creationId xmlns:a16="http://schemas.microsoft.com/office/drawing/2014/main" id="{F55FFA8A-654B-4442-5B1D-B62F619B35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196" y="2552500"/>
              <a:ext cx="2667608" cy="1752999"/>
            </a:xfrm>
            <a:prstGeom prst="rect">
              <a:avLst/>
            </a:prstGeom>
          </p:spPr>
        </p:pic>
        <p:pic>
          <p:nvPicPr>
            <p:cNvPr id="7" name="Picture 6" descr="A red flag with a yellow star&#10;&#10;Description automatically generated">
              <a:extLst>
                <a:ext uri="{FF2B5EF4-FFF2-40B4-BE49-F238E27FC236}">
                  <a16:creationId xmlns:a16="http://schemas.microsoft.com/office/drawing/2014/main" id="{33A5383C-D7D3-16E4-C5EA-2A0B1D9D04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5635" y="2546149"/>
              <a:ext cx="2667609" cy="1765702"/>
            </a:xfrm>
            <a:prstGeom prst="rect">
              <a:avLst/>
            </a:prstGeom>
          </p:spPr>
        </p:pic>
      </p:grpSp>
      <p:sp>
        <p:nvSpPr>
          <p:cNvPr id="27" name="Text Placeholder 1">
            <a:extLst>
              <a:ext uri="{FF2B5EF4-FFF2-40B4-BE49-F238E27FC236}">
                <a16:creationId xmlns:a16="http://schemas.microsoft.com/office/drawing/2014/main" id="{58C32917-FAB4-3E42-674B-3B2DB3DC1282}"/>
              </a:ext>
            </a:extLst>
          </p:cNvPr>
          <p:cNvSpPr txBox="1">
            <a:spLocks/>
          </p:cNvSpPr>
          <p:nvPr/>
        </p:nvSpPr>
        <p:spPr>
          <a:xfrm>
            <a:off x="87296" y="296266"/>
            <a:ext cx="18124504" cy="1152128"/>
          </a:xfrm>
          <a:prstGeom prst="rect">
            <a:avLst/>
          </a:prstGeom>
        </p:spPr>
        <p:txBody>
          <a:bodyPr vert="horz" lIns="137160" tIns="68580" rIns="137160" bIns="685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lgn="ctr">
              <a:spcBef>
                <a:spcPts val="0"/>
              </a:spcBef>
              <a:spcAft>
                <a:spcPts val="600"/>
              </a:spcAft>
            </a:pPr>
            <a:r>
              <a:rPr lang="en-US" sz="3200" b="1" kern="0" dirty="0">
                <a:solidFill>
                  <a:srgbClr val="C00000"/>
                </a:solidFill>
                <a:effectLst/>
                <a:latin typeface="Segoe UI" panose="020B0502040204020203" pitchFamily="34" charset="0"/>
                <a:ea typeface="Times New Roman" panose="02020603050405020304" pitchFamily="18" charset="0"/>
                <a:cs typeface="Segoe UI" panose="020B0502040204020203" pitchFamily="34" charset="0"/>
              </a:rPr>
              <a:t>IV. 07 NHIỆM VỤ, GIẢI PHÁP TRỌNG TÂM</a:t>
            </a:r>
          </a:p>
        </p:txBody>
      </p:sp>
      <p:sp>
        <p:nvSpPr>
          <p:cNvPr id="28" name="Rectangle 27">
            <a:extLst>
              <a:ext uri="{FF2B5EF4-FFF2-40B4-BE49-F238E27FC236}">
                <a16:creationId xmlns:a16="http://schemas.microsoft.com/office/drawing/2014/main" id="{EF68ADB7-05E2-875B-184C-60EAFBF006F7}"/>
              </a:ext>
            </a:extLst>
          </p:cNvPr>
          <p:cNvSpPr/>
          <p:nvPr/>
        </p:nvSpPr>
        <p:spPr>
          <a:xfrm>
            <a:off x="5554166" y="1537837"/>
            <a:ext cx="7270488" cy="144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grpSp>
        <p:nvGrpSpPr>
          <p:cNvPr id="56" name="그룹 73">
            <a:extLst>
              <a:ext uri="{FF2B5EF4-FFF2-40B4-BE49-F238E27FC236}">
                <a16:creationId xmlns:a16="http://schemas.microsoft.com/office/drawing/2014/main" id="{CD68BFD2-05E4-0BB7-3070-ABF708EB352B}"/>
              </a:ext>
            </a:extLst>
          </p:cNvPr>
          <p:cNvGrpSpPr/>
          <p:nvPr/>
        </p:nvGrpSpPr>
        <p:grpSpPr>
          <a:xfrm>
            <a:off x="2137831" y="2646211"/>
            <a:ext cx="9892848" cy="680612"/>
            <a:chOff x="5069398" y="4469586"/>
            <a:chExt cx="638406" cy="3166756"/>
          </a:xfrm>
          <a:solidFill>
            <a:schemeClr val="bg1"/>
          </a:solidFill>
        </p:grpSpPr>
        <p:sp>
          <p:nvSpPr>
            <p:cNvPr id="57" name="Rectangle 16">
              <a:extLst>
                <a:ext uri="{FF2B5EF4-FFF2-40B4-BE49-F238E27FC236}">
                  <a16:creationId xmlns:a16="http://schemas.microsoft.com/office/drawing/2014/main" id="{D47D5D0F-8C80-879F-F1D0-5D7BC6A7C67E}"/>
                </a:ext>
              </a:extLst>
            </p:cNvPr>
            <p:cNvSpPr/>
            <p:nvPr/>
          </p:nvSpPr>
          <p:spPr>
            <a:xfrm>
              <a:off x="5069398" y="4469586"/>
              <a:ext cx="638406" cy="3166756"/>
            </a:xfrm>
            <a:prstGeom prst="roundRect">
              <a:avLst>
                <a:gd name="adj" fmla="val 10394"/>
              </a:avLst>
            </a:prstGeom>
            <a:grpFill/>
            <a:ln w="6350">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65000"/>
                    <a:lumOff val="35000"/>
                  </a:schemeClr>
                </a:solidFill>
                <a:latin typeface="Segoe UI" panose="020B0502040204020203" pitchFamily="34" charset="0"/>
                <a:cs typeface="Segoe UI" panose="020B0502040204020203" pitchFamily="34" charset="0"/>
              </a:endParaRPr>
            </a:p>
          </p:txBody>
        </p:sp>
        <p:sp>
          <p:nvSpPr>
            <p:cNvPr id="58" name="직사각형 113">
              <a:extLst>
                <a:ext uri="{FF2B5EF4-FFF2-40B4-BE49-F238E27FC236}">
                  <a16:creationId xmlns:a16="http://schemas.microsoft.com/office/drawing/2014/main" id="{3B9AE480-3629-B5C2-3BE1-6BBFC5617D35}"/>
                </a:ext>
              </a:extLst>
            </p:cNvPr>
            <p:cNvSpPr>
              <a:spLocks noChangeArrowheads="1"/>
            </p:cNvSpPr>
            <p:nvPr/>
          </p:nvSpPr>
          <p:spPr bwMode="auto">
            <a:xfrm>
              <a:off x="5076702" y="4710946"/>
              <a:ext cx="623654" cy="2434441"/>
            </a:xfrm>
            <a:prstGeom prst="rect">
              <a:avLst/>
            </a:prstGeom>
            <a:solidFill>
              <a:srgbClr val="C00000"/>
            </a:solidFill>
            <a:ln w="9525">
              <a:solidFill>
                <a:srgbClr val="C00000"/>
              </a:solidFill>
              <a:miter lim="800000"/>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R="0" algn="just">
                <a:spcBef>
                  <a:spcPts val="0"/>
                </a:spcBef>
                <a:spcAft>
                  <a:spcPts val="600"/>
                </a:spcAft>
              </a:pPr>
              <a:r>
                <a:rPr lang="en-US" sz="2800" b="1" kern="0" dirty="0">
                  <a:solidFill>
                    <a:srgbClr val="FFFF00"/>
                  </a:solidFill>
                  <a:effectLst/>
                  <a:latin typeface="Segoe UI" panose="020B0502040204020203" pitchFamily="34" charset="0"/>
                  <a:ea typeface="Times New Roman" panose="02020603050405020304" pitchFamily="18" charset="0"/>
                  <a:cs typeface="Segoe UI" panose="020B0502040204020203" pitchFamily="34" charset="0"/>
                </a:rPr>
                <a:t>6. </a:t>
              </a:r>
              <a:r>
                <a:rPr lang="vi-VN" sz="2800" b="1" kern="0" dirty="0">
                  <a:solidFill>
                    <a:srgbClr val="FFFF00"/>
                  </a:solidFill>
                  <a:effectLst/>
                  <a:latin typeface="Segoe UI" panose="020B0502040204020203" pitchFamily="34" charset="0"/>
                  <a:ea typeface="Times New Roman" panose="02020603050405020304" pitchFamily="18" charset="0"/>
                  <a:cs typeface="Segoe UI" panose="020B0502040204020203" pitchFamily="34" charset="0"/>
                </a:rPr>
                <a:t>Tạo đột phá từ cơ sở</a:t>
              </a:r>
              <a:endParaRPr lang="en-US" sz="2800" b="1" kern="0" dirty="0">
                <a:solidFill>
                  <a:srgbClr val="FFFF00"/>
                </a:solidFill>
                <a:effectLst/>
                <a:latin typeface="Segoe UI" panose="020B0502040204020203" pitchFamily="34" charset="0"/>
                <a:ea typeface="Times New Roman" panose="02020603050405020304" pitchFamily="18" charset="0"/>
                <a:cs typeface="Segoe UI" panose="020B0502040204020203" pitchFamily="34" charset="0"/>
              </a:endParaRPr>
            </a:p>
          </p:txBody>
        </p:sp>
      </p:grpSp>
      <p:pic>
        <p:nvPicPr>
          <p:cNvPr id="115" name="Picture 114" descr="A red flag with a gold symbol and a circle with a black background&#10;&#10;Description automatically generated">
            <a:extLst>
              <a:ext uri="{FF2B5EF4-FFF2-40B4-BE49-F238E27FC236}">
                <a16:creationId xmlns:a16="http://schemas.microsoft.com/office/drawing/2014/main" id="{C538D429-832D-8C1D-6B84-E931C5B743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4967" y="3897777"/>
            <a:ext cx="908321" cy="983706"/>
          </a:xfrm>
          <a:prstGeom prst="rect">
            <a:avLst/>
          </a:prstGeom>
        </p:spPr>
      </p:pic>
      <p:pic>
        <p:nvPicPr>
          <p:cNvPr id="121" name="Picture 120" descr="A red flag with a gold symbol and a circle with a black background&#10;&#10;Description automatically generated">
            <a:extLst>
              <a:ext uri="{FF2B5EF4-FFF2-40B4-BE49-F238E27FC236}">
                <a16:creationId xmlns:a16="http://schemas.microsoft.com/office/drawing/2014/main" id="{A0DDB676-E3E1-70D3-69A5-BB873AC27C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0601" y="5411945"/>
            <a:ext cx="908321" cy="983706"/>
          </a:xfrm>
          <a:prstGeom prst="rect">
            <a:avLst/>
          </a:prstGeom>
        </p:spPr>
      </p:pic>
      <p:pic>
        <p:nvPicPr>
          <p:cNvPr id="148" name="Picture 147">
            <a:extLst>
              <a:ext uri="{FF2B5EF4-FFF2-40B4-BE49-F238E27FC236}">
                <a16:creationId xmlns:a16="http://schemas.microsoft.com/office/drawing/2014/main" id="{9436FBBB-7B97-CE0B-D235-CBF5A1EEADD4}"/>
              </a:ext>
            </a:extLst>
          </p:cNvPr>
          <p:cNvPicPr>
            <a:picLocks noChangeAspect="1"/>
          </p:cNvPicPr>
          <p:nvPr/>
        </p:nvPicPr>
        <p:blipFill>
          <a:blip r:embed="rId8" cstate="print">
            <a:extLst>
              <a:ext uri="{28A0092B-C50C-407E-A947-70E740481C1C}">
                <a14:useLocalDpi xmlns:a14="http://schemas.microsoft.com/office/drawing/2010/main" val="0"/>
              </a:ext>
            </a:extLst>
          </a:blip>
          <a:srcRect l="840" r="748" b="50894"/>
          <a:stretch/>
        </p:blipFill>
        <p:spPr>
          <a:xfrm>
            <a:off x="15118" y="8560463"/>
            <a:ext cx="18272881" cy="1744191"/>
          </a:xfrm>
          <a:prstGeom prst="rect">
            <a:avLst/>
          </a:prstGeom>
        </p:spPr>
      </p:pic>
      <p:sp>
        <p:nvSpPr>
          <p:cNvPr id="2" name="Slide Number Placeholder 1">
            <a:extLst>
              <a:ext uri="{FF2B5EF4-FFF2-40B4-BE49-F238E27FC236}">
                <a16:creationId xmlns:a16="http://schemas.microsoft.com/office/drawing/2014/main" id="{8E533E12-6E0B-2C90-B64B-920C0D181ECB}"/>
              </a:ext>
            </a:extLst>
          </p:cNvPr>
          <p:cNvSpPr>
            <a:spLocks noGrp="1"/>
          </p:cNvSpPr>
          <p:nvPr>
            <p:ph type="sldNum" sz="quarter" idx="12"/>
          </p:nvPr>
        </p:nvSpPr>
        <p:spPr>
          <a:xfrm>
            <a:off x="15772014" y="8512175"/>
            <a:ext cx="2168030" cy="365125"/>
          </a:xfrm>
        </p:spPr>
        <p:txBody>
          <a:bodyPr/>
          <a:lstStyle/>
          <a:p>
            <a:fld id="{B6F15528-21DE-4FAA-801E-634DDDAF4B2B}" type="slidenum">
              <a:rPr lang="en-US" sz="1400" smtClean="0">
                <a:solidFill>
                  <a:schemeClr val="tx1"/>
                </a:solidFill>
                <a:latin typeface="Segoe UI" panose="020B0502040204020203" pitchFamily="34" charset="0"/>
                <a:cs typeface="Segoe UI" panose="020B0502040204020203" pitchFamily="34" charset="0"/>
              </a:rPr>
              <a:pPr/>
              <a:t>19</a:t>
            </a:fld>
            <a:endParaRPr lang="en-US" sz="1400">
              <a:solidFill>
                <a:schemeClr val="tx1"/>
              </a:solidFill>
              <a:latin typeface="Segoe UI" panose="020B0502040204020203" pitchFamily="34" charset="0"/>
              <a:cs typeface="Segoe UI" panose="020B0502040204020203" pitchFamily="34" charset="0"/>
            </a:endParaRPr>
          </a:p>
        </p:txBody>
      </p:sp>
      <p:sp>
        <p:nvSpPr>
          <p:cNvPr id="4" name="Freeform 13">
            <a:extLst>
              <a:ext uri="{FF2B5EF4-FFF2-40B4-BE49-F238E27FC236}">
                <a16:creationId xmlns:a16="http://schemas.microsoft.com/office/drawing/2014/main" id="{0F2531A2-BD6B-BBB5-D921-414BE4B89A2E}"/>
              </a:ext>
            </a:extLst>
          </p:cNvPr>
          <p:cNvSpPr/>
          <p:nvPr/>
        </p:nvSpPr>
        <p:spPr>
          <a:xfrm>
            <a:off x="-203810" y="6614526"/>
            <a:ext cx="18211800" cy="6861385"/>
          </a:xfrm>
          <a:custGeom>
            <a:avLst/>
            <a:gdLst/>
            <a:ahLst/>
            <a:cxnLst/>
            <a:rect l="l" t="t" r="r" b="b"/>
            <a:pathLst>
              <a:path w="20255012" h="6861385">
                <a:moveTo>
                  <a:pt x="0" y="0"/>
                </a:moveTo>
                <a:lnTo>
                  <a:pt x="20255012" y="0"/>
                </a:lnTo>
                <a:lnTo>
                  <a:pt x="20255012" y="6861385"/>
                </a:lnTo>
                <a:lnTo>
                  <a:pt x="0" y="6861385"/>
                </a:lnTo>
                <a:lnTo>
                  <a:pt x="0" y="0"/>
                </a:lnTo>
                <a:close/>
              </a:path>
            </a:pathLst>
          </a:custGeom>
          <a:blipFill>
            <a:blip r:embed="rId9"/>
            <a:stretch>
              <a:fillRect/>
            </a:stretch>
          </a:blipFill>
        </p:spPr>
        <p:txBody>
          <a:bodyPr/>
          <a:lstStyle/>
          <a:p>
            <a:endParaRPr lang="vi-VN"/>
          </a:p>
        </p:txBody>
      </p:sp>
      <p:sp>
        <p:nvSpPr>
          <p:cNvPr id="9" name="Hộp Văn bản 8">
            <a:extLst>
              <a:ext uri="{FF2B5EF4-FFF2-40B4-BE49-F238E27FC236}">
                <a16:creationId xmlns:a16="http://schemas.microsoft.com/office/drawing/2014/main" id="{0D8B9080-0F75-0E6B-CA53-8D83F98F26BD}"/>
              </a:ext>
            </a:extLst>
          </p:cNvPr>
          <p:cNvSpPr txBox="1"/>
          <p:nvPr/>
        </p:nvSpPr>
        <p:spPr>
          <a:xfrm>
            <a:off x="2972248" y="3954562"/>
            <a:ext cx="13937335" cy="954107"/>
          </a:xfrm>
          <a:prstGeom prst="rect">
            <a:avLst/>
          </a:prstGeom>
          <a:noFill/>
        </p:spPr>
        <p:txBody>
          <a:bodyPr wrap="square">
            <a:spAutoFit/>
          </a:bodyPr>
          <a:lstStyle/>
          <a:p>
            <a:pPr algn="just"/>
            <a:r>
              <a:rPr lang="vi-VN" sz="2800" b="1" dirty="0"/>
              <a:t>Mỗi địa phương, cơ quan, đơn vị lựa chọn </a:t>
            </a:r>
            <a:r>
              <a:rPr lang="vi-VN" sz="2800" b="1" dirty="0">
                <a:solidFill>
                  <a:srgbClr val="FF0000"/>
                </a:solidFill>
              </a:rPr>
              <a:t>ít nhất 3 nhiệm vụ </a:t>
            </a:r>
            <a:r>
              <a:rPr lang="vi-VN" sz="2800" b="1" dirty="0"/>
              <a:t>trọng tâm, việc khó hoặc điểm nghẽn để tập trung giải quyết dứt điểm.</a:t>
            </a:r>
            <a:endParaRPr lang="vi-VN" sz="2800" b="1" dirty="0">
              <a:latin typeface="Arial" panose="020B0604020202020204" pitchFamily="34" charset="0"/>
              <a:cs typeface="Arial" panose="020B0604020202020204" pitchFamily="34" charset="0"/>
            </a:endParaRPr>
          </a:p>
        </p:txBody>
      </p:sp>
      <p:pic>
        <p:nvPicPr>
          <p:cNvPr id="10" name="Picture 114" descr="A red flag with a gold symbol and a circle with a black background&#10;&#10;Description automatically generated">
            <a:extLst>
              <a:ext uri="{FF2B5EF4-FFF2-40B4-BE49-F238E27FC236}">
                <a16:creationId xmlns:a16="http://schemas.microsoft.com/office/drawing/2014/main" id="{4B9FDD6D-EDD5-FABD-82ED-2076FFD670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4453" y="6979194"/>
            <a:ext cx="908321" cy="983706"/>
          </a:xfrm>
          <a:prstGeom prst="rect">
            <a:avLst/>
          </a:prstGeom>
        </p:spPr>
      </p:pic>
      <p:sp>
        <p:nvSpPr>
          <p:cNvPr id="13" name="Hộp Văn bản 12">
            <a:extLst>
              <a:ext uri="{FF2B5EF4-FFF2-40B4-BE49-F238E27FC236}">
                <a16:creationId xmlns:a16="http://schemas.microsoft.com/office/drawing/2014/main" id="{A70B1F10-8D30-E2C2-55F4-7D1E92957E9B}"/>
              </a:ext>
            </a:extLst>
          </p:cNvPr>
          <p:cNvSpPr txBox="1"/>
          <p:nvPr/>
        </p:nvSpPr>
        <p:spPr>
          <a:xfrm>
            <a:off x="3006884" y="5465463"/>
            <a:ext cx="13600788" cy="954107"/>
          </a:xfrm>
          <a:prstGeom prst="rect">
            <a:avLst/>
          </a:prstGeom>
          <a:noFill/>
        </p:spPr>
        <p:txBody>
          <a:bodyPr wrap="square">
            <a:spAutoFit/>
          </a:bodyPr>
          <a:lstStyle/>
          <a:p>
            <a:pPr algn="just"/>
            <a:r>
              <a:rPr lang="vi-VN" sz="2800" b="1" dirty="0"/>
              <a:t>Nâng cao chất lượng quản trị đô thị, nông thôn; siết chặt quản lý đất đai, xây dựng, môi trường, trật tự xã hội; nâng cao chất lượng phục vụ Nhân dân.</a:t>
            </a:r>
          </a:p>
        </p:txBody>
      </p:sp>
      <p:sp>
        <p:nvSpPr>
          <p:cNvPr id="15" name="Hộp Văn bản 14">
            <a:extLst>
              <a:ext uri="{FF2B5EF4-FFF2-40B4-BE49-F238E27FC236}">
                <a16:creationId xmlns:a16="http://schemas.microsoft.com/office/drawing/2014/main" id="{F381483D-BA42-7E7F-E77E-8811633C3208}"/>
              </a:ext>
            </a:extLst>
          </p:cNvPr>
          <p:cNvSpPr txBox="1"/>
          <p:nvPr/>
        </p:nvSpPr>
        <p:spPr>
          <a:xfrm>
            <a:off x="3054946" y="6978617"/>
            <a:ext cx="14394853" cy="954107"/>
          </a:xfrm>
          <a:prstGeom prst="rect">
            <a:avLst/>
          </a:prstGeom>
          <a:noFill/>
        </p:spPr>
        <p:txBody>
          <a:bodyPr wrap="square">
            <a:spAutoFit/>
          </a:bodyPr>
          <a:lstStyle/>
          <a:p>
            <a:r>
              <a:rPr lang="vi-VN" sz="2800" b="1" dirty="0"/>
              <a:t>Chủ động nắm tình hình, xử lý vấn đề từ sớm, từ xa; không để phát sinh điểm nóng, giữ vững ổn định chính trị và trật tự an toàn xã hội.</a:t>
            </a:r>
          </a:p>
        </p:txBody>
      </p:sp>
    </p:spTree>
    <p:custDataLst>
      <p:tags r:id="rId1"/>
    </p:custDataLst>
    <p:extLst>
      <p:ext uri="{BB962C8B-B14F-4D97-AF65-F5344CB8AC3E}">
        <p14:creationId xmlns:p14="http://schemas.microsoft.com/office/powerpoint/2010/main" val="3160520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5"/>
                                        </p:tgtEl>
                                        <p:attrNameLst>
                                          <p:attrName>style.visibility</p:attrName>
                                        </p:attrNameLst>
                                      </p:cBhvr>
                                      <p:to>
                                        <p:strVal val="visible"/>
                                      </p:to>
                                    </p:set>
                                    <p:anim calcmode="lin" valueType="num">
                                      <p:cBhvr additive="base">
                                        <p:cTn id="14" dur="500" fill="hold"/>
                                        <p:tgtEl>
                                          <p:spTgt spid="115"/>
                                        </p:tgtEl>
                                        <p:attrNameLst>
                                          <p:attrName>ppt_x</p:attrName>
                                        </p:attrNameLst>
                                      </p:cBhvr>
                                      <p:tavLst>
                                        <p:tav tm="0">
                                          <p:val>
                                            <p:strVal val="#ppt_x"/>
                                          </p:val>
                                        </p:tav>
                                        <p:tav tm="100000">
                                          <p:val>
                                            <p:strVal val="#ppt_x"/>
                                          </p:val>
                                        </p:tav>
                                      </p:tavLst>
                                    </p:anim>
                                    <p:anim calcmode="lin" valueType="num">
                                      <p:cBhvr additive="base">
                                        <p:cTn id="15" dur="500" fill="hold"/>
                                        <p:tgtEl>
                                          <p:spTgt spid="11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E4303-6ECB-A4AA-F0E5-CAF86B77D4D1}"/>
            </a:ext>
          </a:extLst>
        </p:cNvPr>
        <p:cNvGrpSpPr/>
        <p:nvPr/>
      </p:nvGrpSpPr>
      <p:grpSpPr>
        <a:xfrm>
          <a:off x="0" y="0"/>
          <a:ext cx="0" cy="0"/>
          <a:chOff x="0" y="0"/>
          <a:chExt cx="0" cy="0"/>
        </a:xfrm>
      </p:grpSpPr>
      <p:pic>
        <p:nvPicPr>
          <p:cNvPr id="5" name="Picture 4" descr="A white and orange striped surface&#10;&#10;Description automatically generated">
            <a:extLst>
              <a:ext uri="{FF2B5EF4-FFF2-40B4-BE49-F238E27FC236}">
                <a16:creationId xmlns:a16="http://schemas.microsoft.com/office/drawing/2014/main" id="{8A00DEAF-F476-8B3D-88A3-9984A2A1C4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8276903" cy="10287000"/>
          </a:xfrm>
          <a:prstGeom prst="rect">
            <a:avLst/>
          </a:prstGeom>
        </p:spPr>
      </p:pic>
      <p:sp>
        <p:nvSpPr>
          <p:cNvPr id="9" name="Slide Number Placeholder 1">
            <a:extLst>
              <a:ext uri="{FF2B5EF4-FFF2-40B4-BE49-F238E27FC236}">
                <a16:creationId xmlns:a16="http://schemas.microsoft.com/office/drawing/2014/main" id="{329FB9C4-C286-B701-B704-B13123EEFC77}"/>
              </a:ext>
            </a:extLst>
          </p:cNvPr>
          <p:cNvSpPr txBox="1">
            <a:spLocks/>
          </p:cNvSpPr>
          <p:nvPr/>
        </p:nvSpPr>
        <p:spPr>
          <a:xfrm>
            <a:off x="6575898" y="762242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2</a:t>
            </a:fld>
            <a:endParaRPr lang="en-US" dirty="0"/>
          </a:p>
        </p:txBody>
      </p:sp>
      <p:pic>
        <p:nvPicPr>
          <p:cNvPr id="10" name="Hình ảnh 9">
            <a:extLst>
              <a:ext uri="{FF2B5EF4-FFF2-40B4-BE49-F238E27FC236}">
                <a16:creationId xmlns:a16="http://schemas.microsoft.com/office/drawing/2014/main" id="{57D89227-07F0-8751-4F8E-90CFDC8900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61"/>
            <a:ext cx="18288000" cy="11315039"/>
          </a:xfrm>
          <a:prstGeom prst="rect">
            <a:avLst/>
          </a:prstGeom>
        </p:spPr>
      </p:pic>
    </p:spTree>
    <p:custDataLst>
      <p:tags r:id="rId1"/>
    </p:custDataLst>
    <p:extLst>
      <p:ext uri="{BB962C8B-B14F-4D97-AF65-F5344CB8AC3E}">
        <p14:creationId xmlns:p14="http://schemas.microsoft.com/office/powerpoint/2010/main" val="3321084577"/>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and orange striped surface&#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8276903" cy="10287000"/>
          </a:xfrm>
          <a:prstGeom prst="rect">
            <a:avLst/>
          </a:prstGeom>
          <a:ln>
            <a:solidFill>
              <a:srgbClr val="FF0000"/>
            </a:solidFill>
          </a:ln>
        </p:spPr>
      </p:pic>
      <p:grpSp>
        <p:nvGrpSpPr>
          <p:cNvPr id="3" name="Group 2"/>
          <p:cNvGrpSpPr/>
          <p:nvPr/>
        </p:nvGrpSpPr>
        <p:grpSpPr>
          <a:xfrm>
            <a:off x="5185" y="58681"/>
            <a:ext cx="2964100" cy="1440233"/>
            <a:chOff x="4762196" y="2546149"/>
            <a:chExt cx="4411048" cy="1765702"/>
          </a:xfrm>
        </p:grpSpPr>
        <p:pic>
          <p:nvPicPr>
            <p:cNvPr id="6" name="Picture 5" descr="A red flag with a yellow symbol&#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196" y="2552500"/>
              <a:ext cx="2667608" cy="1752999"/>
            </a:xfrm>
            <a:prstGeom prst="rect">
              <a:avLst/>
            </a:prstGeom>
          </p:spPr>
        </p:pic>
        <p:pic>
          <p:nvPicPr>
            <p:cNvPr id="7" name="Picture 6" descr="A red flag with a yellow star&#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5635" y="2546149"/>
              <a:ext cx="2667609" cy="1765702"/>
            </a:xfrm>
            <a:prstGeom prst="rect">
              <a:avLst/>
            </a:prstGeom>
          </p:spPr>
        </p:pic>
      </p:grpSp>
      <p:sp>
        <p:nvSpPr>
          <p:cNvPr id="28" name="Rectangle 27">
            <a:extLst>
              <a:ext uri="{FF2B5EF4-FFF2-40B4-BE49-F238E27FC236}">
                <a16:creationId xmlns:a16="http://schemas.microsoft.com/office/drawing/2014/main" id="{9DE72501-1ECA-4772-8DD5-924355AD314B}"/>
              </a:ext>
            </a:extLst>
          </p:cNvPr>
          <p:cNvSpPr/>
          <p:nvPr/>
        </p:nvSpPr>
        <p:spPr>
          <a:xfrm>
            <a:off x="6599251" y="1620601"/>
            <a:ext cx="7270488" cy="144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grpSp>
        <p:nvGrpSpPr>
          <p:cNvPr id="56" name="그룹 73">
            <a:extLst>
              <a:ext uri="{FF2B5EF4-FFF2-40B4-BE49-F238E27FC236}">
                <a16:creationId xmlns:a16="http://schemas.microsoft.com/office/drawing/2014/main" id="{DDC308C4-F9FC-4CAF-8118-45E6B4F8DF03}"/>
              </a:ext>
            </a:extLst>
          </p:cNvPr>
          <p:cNvGrpSpPr/>
          <p:nvPr/>
        </p:nvGrpSpPr>
        <p:grpSpPr>
          <a:xfrm>
            <a:off x="762000" y="2501158"/>
            <a:ext cx="16131125" cy="1075663"/>
            <a:chOff x="5069398" y="4469581"/>
            <a:chExt cx="638406" cy="1331535"/>
          </a:xfrm>
          <a:solidFill>
            <a:schemeClr val="bg1"/>
          </a:solidFill>
        </p:grpSpPr>
        <p:sp>
          <p:nvSpPr>
            <p:cNvPr id="57" name="Rectangle 16">
              <a:extLst>
                <a:ext uri="{FF2B5EF4-FFF2-40B4-BE49-F238E27FC236}">
                  <a16:creationId xmlns:a16="http://schemas.microsoft.com/office/drawing/2014/main" id="{A6C35D86-9B59-43D3-AC1A-9EAADA290EC7}"/>
                </a:ext>
              </a:extLst>
            </p:cNvPr>
            <p:cNvSpPr/>
            <p:nvPr/>
          </p:nvSpPr>
          <p:spPr>
            <a:xfrm>
              <a:off x="5069398" y="4469581"/>
              <a:ext cx="638406" cy="1331535"/>
            </a:xfrm>
            <a:prstGeom prst="roundRect">
              <a:avLst>
                <a:gd name="adj" fmla="val 10394"/>
              </a:avLst>
            </a:prstGeom>
            <a:grpFill/>
            <a:ln w="6350">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65000"/>
                    <a:lumOff val="35000"/>
                  </a:schemeClr>
                </a:solidFill>
                <a:latin typeface="Segoe UI" panose="020B0502040204020203" pitchFamily="34" charset="0"/>
                <a:cs typeface="Segoe UI" panose="020B0502040204020203" pitchFamily="34" charset="0"/>
              </a:endParaRPr>
            </a:p>
          </p:txBody>
        </p:sp>
        <p:sp>
          <p:nvSpPr>
            <p:cNvPr id="58" name="직사각형 113">
              <a:extLst>
                <a:ext uri="{FF2B5EF4-FFF2-40B4-BE49-F238E27FC236}">
                  <a16:creationId xmlns:a16="http://schemas.microsoft.com/office/drawing/2014/main" id="{51EE67B4-35E2-4847-84D3-37815DDF3C02}"/>
                </a:ext>
              </a:extLst>
            </p:cNvPr>
            <p:cNvSpPr>
              <a:spLocks noChangeArrowheads="1"/>
            </p:cNvSpPr>
            <p:nvPr/>
          </p:nvSpPr>
          <p:spPr bwMode="auto">
            <a:xfrm>
              <a:off x="5072953" y="4547260"/>
              <a:ext cx="631842" cy="1181065"/>
            </a:xfrm>
            <a:prstGeom prst="rect">
              <a:avLst/>
            </a:prstGeom>
            <a:solidFill>
              <a:srgbClr val="C00000"/>
            </a:solidFill>
            <a:ln w="9525">
              <a:solidFill>
                <a:srgbClr val="C00000"/>
              </a:solidFill>
              <a:miter lim="800000"/>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R="0" algn="ctr">
                <a:spcBef>
                  <a:spcPts val="0"/>
                </a:spcBef>
                <a:spcAft>
                  <a:spcPts val="600"/>
                </a:spcAft>
              </a:pPr>
              <a:r>
                <a:rPr lang="vi-VN" sz="2800" dirty="0">
                  <a:solidFill>
                    <a:srgbClr val="FFFF00"/>
                  </a:solidFill>
                  <a:latin typeface="Segoe UI Black" panose="020B0A02040204020203" pitchFamily="34" charset="0"/>
                  <a:ea typeface="Segoe UI Black" panose="020B0A02040204020203" pitchFamily="34" charset="0"/>
                  <a:cs typeface="Segoe UI" panose="020B0502040204020203" pitchFamily="34" charset="0"/>
                </a:rPr>
                <a:t>7. Tập trung khơi thông nguồn lực, tạo động lực tăng trưởng và phát triển kinh tế - xã hội</a:t>
              </a:r>
              <a:endParaRPr lang="en-US" sz="2800" b="1" kern="100" dirty="0">
                <a:solidFill>
                  <a:srgbClr val="FFFF00"/>
                </a:solidFill>
                <a:effectLst/>
                <a:latin typeface="Segoe UI Black" panose="020B0A02040204020203" pitchFamily="34" charset="0"/>
                <a:ea typeface="Segoe UI Black" panose="020B0A02040204020203" pitchFamily="34" charset="0"/>
                <a:cs typeface="Segoe UI" panose="020B0502040204020203" pitchFamily="34" charset="0"/>
              </a:endParaRPr>
            </a:p>
          </p:txBody>
        </p:sp>
      </p:grpSp>
      <p:sp>
        <p:nvSpPr>
          <p:cNvPr id="71" name="Rounded Rectangle 70">
            <a:extLst>
              <a:ext uri="{FF2B5EF4-FFF2-40B4-BE49-F238E27FC236}">
                <a16:creationId xmlns:a16="http://schemas.microsoft.com/office/drawing/2014/main" id="{AF8AB355-D351-47D9-AD51-14B67E43CF46}"/>
              </a:ext>
            </a:extLst>
          </p:cNvPr>
          <p:cNvSpPr/>
          <p:nvPr/>
        </p:nvSpPr>
        <p:spPr>
          <a:xfrm>
            <a:off x="2270352" y="4034118"/>
            <a:ext cx="2916068" cy="4351173"/>
          </a:xfrm>
          <a:prstGeom prst="roundRect">
            <a:avLst>
              <a:gd name="adj" fmla="val 7734"/>
            </a:avLst>
          </a:prstGeom>
          <a:solidFill>
            <a:schemeClr val="bg1"/>
          </a:solidFill>
          <a:ln w="25400">
            <a:solidFill>
              <a:srgbClr val="C00000"/>
            </a:solidFill>
          </a:ln>
          <a:effectLst/>
        </p:spPr>
        <p:txBody>
          <a:bodyPr vert="horz" wrap="square" lIns="91440" tIns="45720" rIns="91440" bIns="45720" numCol="1" anchor="t" anchorCtr="0" compatLnSpc="1">
            <a:prstTxWarp prst="textNoShape">
              <a:avLst/>
            </a:prstTxWarp>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endParaRPr lang="ko-KR" altLang="en-US" sz="2700"/>
          </a:p>
        </p:txBody>
      </p:sp>
      <p:sp>
        <p:nvSpPr>
          <p:cNvPr id="72" name="TextBox 68">
            <a:extLst>
              <a:ext uri="{FF2B5EF4-FFF2-40B4-BE49-F238E27FC236}">
                <a16:creationId xmlns:a16="http://schemas.microsoft.com/office/drawing/2014/main" id="{2925CA9F-BF12-43E8-8237-7C933AA2717E}"/>
              </a:ext>
            </a:extLst>
          </p:cNvPr>
          <p:cNvSpPr txBox="1"/>
          <p:nvPr/>
        </p:nvSpPr>
        <p:spPr>
          <a:xfrm>
            <a:off x="2330795" y="4996143"/>
            <a:ext cx="2861966" cy="2862322"/>
          </a:xfrm>
          <a:prstGeom prst="rect">
            <a:avLst/>
          </a:prstGeom>
          <a:noFill/>
        </p:spPr>
        <p:txBody>
          <a:bodyPr wrap="square" rtlCol="0">
            <a:spAutoFit/>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a:spcBef>
                <a:spcPts val="300"/>
              </a:spcBef>
              <a:spcAft>
                <a:spcPts val="300"/>
              </a:spcAft>
            </a:pPr>
            <a:r>
              <a:rPr lang="vi-VN" sz="2000" b="1" dirty="0">
                <a:solidFill>
                  <a:srgbClr val="C00000"/>
                </a:solidFill>
                <a:latin typeface="Segoe UI" panose="020B0502040204020203" pitchFamily="34" charset="0"/>
                <a:cs typeface="Segoe UI" panose="020B0502040204020203" pitchFamily="34" charset="0"/>
              </a:rPr>
              <a:t>Rà soát, tháo gỡ các điểm nghẽn về thể chế, quy hoạch, đất đai, đầu tư, giải phóng mặt bằng, thủ tục hành chính; xử lý dứt điểm các việc chậm, tồn đọng kéo dài.</a:t>
            </a:r>
            <a:endParaRPr lang="en-US" sz="2000" b="1" dirty="0">
              <a:solidFill>
                <a:srgbClr val="C00000"/>
              </a:solidFill>
              <a:latin typeface="Segoe UI" panose="020B0502040204020203" pitchFamily="34" charset="0"/>
              <a:cs typeface="Segoe UI" panose="020B0502040204020203" pitchFamily="34" charset="0"/>
            </a:endParaRPr>
          </a:p>
        </p:txBody>
      </p:sp>
      <p:sp>
        <p:nvSpPr>
          <p:cNvPr id="73" name="Right Arrow 72">
            <a:extLst>
              <a:ext uri="{FF2B5EF4-FFF2-40B4-BE49-F238E27FC236}">
                <a16:creationId xmlns:a16="http://schemas.microsoft.com/office/drawing/2014/main" id="{98CFBD40-7F0B-418B-9F13-EBA69EDF69B3}"/>
              </a:ext>
            </a:extLst>
          </p:cNvPr>
          <p:cNvSpPr/>
          <p:nvPr/>
        </p:nvSpPr>
        <p:spPr>
          <a:xfrm>
            <a:off x="2307055" y="4119188"/>
            <a:ext cx="2245572" cy="798554"/>
          </a:xfrm>
          <a:prstGeom prst="rightArrow">
            <a:avLst>
              <a:gd name="adj1" fmla="val 65118"/>
              <a:gd name="adj2" fmla="val 8362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86" rtl="0" eaLnBrk="1" latinLnBrk="0" hangingPunct="1">
              <a:defRPr sz="1800" kern="1200">
                <a:solidFill>
                  <a:schemeClr val="lt1"/>
                </a:solidFill>
                <a:latin typeface="+mn-lt"/>
                <a:ea typeface="+mn-ea"/>
                <a:cs typeface="+mn-cs"/>
              </a:defRPr>
            </a:lvl1pPr>
            <a:lvl2pPr marL="457144" algn="l" defTabSz="914286" rtl="0" eaLnBrk="1" latinLnBrk="0" hangingPunct="1">
              <a:defRPr sz="1800" kern="1200">
                <a:solidFill>
                  <a:schemeClr val="lt1"/>
                </a:solidFill>
                <a:latin typeface="+mn-lt"/>
                <a:ea typeface="+mn-ea"/>
                <a:cs typeface="+mn-cs"/>
              </a:defRPr>
            </a:lvl2pPr>
            <a:lvl3pPr marL="914286" algn="l" defTabSz="914286" rtl="0" eaLnBrk="1" latinLnBrk="0" hangingPunct="1">
              <a:defRPr sz="1800" kern="1200">
                <a:solidFill>
                  <a:schemeClr val="lt1"/>
                </a:solidFill>
                <a:latin typeface="+mn-lt"/>
                <a:ea typeface="+mn-ea"/>
                <a:cs typeface="+mn-cs"/>
              </a:defRPr>
            </a:lvl3pPr>
            <a:lvl4pPr marL="1371429" algn="l" defTabSz="914286" rtl="0" eaLnBrk="1" latinLnBrk="0" hangingPunct="1">
              <a:defRPr sz="1800" kern="1200">
                <a:solidFill>
                  <a:schemeClr val="lt1"/>
                </a:solidFill>
                <a:latin typeface="+mn-lt"/>
                <a:ea typeface="+mn-ea"/>
                <a:cs typeface="+mn-cs"/>
              </a:defRPr>
            </a:lvl4pPr>
            <a:lvl5pPr marL="1828571" algn="l" defTabSz="914286" rtl="0" eaLnBrk="1" latinLnBrk="0" hangingPunct="1">
              <a:defRPr sz="1800" kern="1200">
                <a:solidFill>
                  <a:schemeClr val="lt1"/>
                </a:solidFill>
                <a:latin typeface="+mn-lt"/>
                <a:ea typeface="+mn-ea"/>
                <a:cs typeface="+mn-cs"/>
              </a:defRPr>
            </a:lvl5pPr>
            <a:lvl6pPr marL="2285715" algn="l" defTabSz="914286" rtl="0" eaLnBrk="1" latinLnBrk="0" hangingPunct="1">
              <a:defRPr sz="1800" kern="1200">
                <a:solidFill>
                  <a:schemeClr val="lt1"/>
                </a:solidFill>
                <a:latin typeface="+mn-lt"/>
                <a:ea typeface="+mn-ea"/>
                <a:cs typeface="+mn-cs"/>
              </a:defRPr>
            </a:lvl6pPr>
            <a:lvl7pPr marL="2742857" algn="l" defTabSz="914286" rtl="0" eaLnBrk="1" latinLnBrk="0" hangingPunct="1">
              <a:defRPr sz="1800" kern="1200">
                <a:solidFill>
                  <a:schemeClr val="lt1"/>
                </a:solidFill>
                <a:latin typeface="+mn-lt"/>
                <a:ea typeface="+mn-ea"/>
                <a:cs typeface="+mn-cs"/>
              </a:defRPr>
            </a:lvl7pPr>
            <a:lvl8pPr marL="3200000" algn="l" defTabSz="914286" rtl="0" eaLnBrk="1" latinLnBrk="0" hangingPunct="1">
              <a:defRPr sz="1800" kern="1200">
                <a:solidFill>
                  <a:schemeClr val="lt1"/>
                </a:solidFill>
                <a:latin typeface="+mn-lt"/>
                <a:ea typeface="+mn-ea"/>
                <a:cs typeface="+mn-cs"/>
              </a:defRPr>
            </a:lvl8pPr>
            <a:lvl9pPr marL="3657144" algn="l" defTabSz="914286" rtl="0" eaLnBrk="1" latinLnBrk="0" hangingPunct="1">
              <a:defRPr sz="1800" kern="1200">
                <a:solidFill>
                  <a:schemeClr val="lt1"/>
                </a:solidFill>
                <a:latin typeface="+mn-lt"/>
                <a:ea typeface="+mn-ea"/>
                <a:cs typeface="+mn-cs"/>
              </a:defRPr>
            </a:lvl9pPr>
          </a:lstStyle>
          <a:p>
            <a:pPr algn="ctr"/>
            <a:endParaRPr lang="ko-KR" altLang="en-US" sz="2700"/>
          </a:p>
        </p:txBody>
      </p:sp>
      <p:sp>
        <p:nvSpPr>
          <p:cNvPr id="74" name="TextBox 70">
            <a:extLst>
              <a:ext uri="{FF2B5EF4-FFF2-40B4-BE49-F238E27FC236}">
                <a16:creationId xmlns:a16="http://schemas.microsoft.com/office/drawing/2014/main" id="{0EDF98BB-2DD5-4D1E-8287-66F1E0C780B8}"/>
              </a:ext>
            </a:extLst>
          </p:cNvPr>
          <p:cNvSpPr txBox="1"/>
          <p:nvPr/>
        </p:nvSpPr>
        <p:spPr>
          <a:xfrm>
            <a:off x="3402711" y="4234632"/>
            <a:ext cx="1057589" cy="523220"/>
          </a:xfrm>
          <a:prstGeom prst="rect">
            <a:avLst/>
          </a:prstGeom>
          <a:noFill/>
        </p:spPr>
        <p:txBody>
          <a:bodyPr wrap="square" rtlCol="0">
            <a:spAutoFit/>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algn="ctr"/>
            <a:r>
              <a:rPr lang="en-US" altLang="ko-KR" sz="2800" b="1" dirty="0">
                <a:solidFill>
                  <a:schemeClr val="bg1"/>
                </a:solidFill>
                <a:latin typeface="Segoe UI" panose="020B0502040204020203" pitchFamily="34" charset="0"/>
                <a:cs typeface="Segoe UI" panose="020B0502040204020203" pitchFamily="34" charset="0"/>
              </a:rPr>
              <a:t>01</a:t>
            </a:r>
            <a:endParaRPr lang="ko-KR" altLang="en-US" sz="2800" b="1" dirty="0">
              <a:solidFill>
                <a:schemeClr val="bg1"/>
              </a:solidFill>
              <a:latin typeface="Segoe UI" panose="020B0502040204020203" pitchFamily="34" charset="0"/>
              <a:cs typeface="Segoe UI" panose="020B0502040204020203" pitchFamily="34" charset="0"/>
            </a:endParaRPr>
          </a:p>
        </p:txBody>
      </p:sp>
      <p:sp>
        <p:nvSpPr>
          <p:cNvPr id="75" name="Rounded Rectangle 74">
            <a:extLst>
              <a:ext uri="{FF2B5EF4-FFF2-40B4-BE49-F238E27FC236}">
                <a16:creationId xmlns:a16="http://schemas.microsoft.com/office/drawing/2014/main" id="{A137BD99-C28B-4C18-8759-BA8DD12BB101}"/>
              </a:ext>
            </a:extLst>
          </p:cNvPr>
          <p:cNvSpPr/>
          <p:nvPr/>
        </p:nvSpPr>
        <p:spPr>
          <a:xfrm>
            <a:off x="5416359" y="4034118"/>
            <a:ext cx="2917797" cy="4308830"/>
          </a:xfrm>
          <a:prstGeom prst="roundRect">
            <a:avLst>
              <a:gd name="adj" fmla="val 7734"/>
            </a:avLst>
          </a:prstGeom>
          <a:solidFill>
            <a:schemeClr val="bg1"/>
          </a:solidFill>
          <a:ln w="25400">
            <a:solidFill>
              <a:srgbClr val="FF0000"/>
            </a:solidFill>
          </a:ln>
          <a:effectLst/>
        </p:spPr>
        <p:txBody>
          <a:bodyPr vert="horz" wrap="square" lIns="91440" tIns="45720" rIns="91440" bIns="45720" numCol="1" anchor="t" anchorCtr="0" compatLnSpc="1">
            <a:prstTxWarp prst="textNoShape">
              <a:avLst/>
            </a:prstTxWarp>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endParaRPr lang="ko-KR" altLang="en-US" sz="2700"/>
          </a:p>
        </p:txBody>
      </p:sp>
      <p:sp>
        <p:nvSpPr>
          <p:cNvPr id="76" name="TextBox 72">
            <a:extLst>
              <a:ext uri="{FF2B5EF4-FFF2-40B4-BE49-F238E27FC236}">
                <a16:creationId xmlns:a16="http://schemas.microsoft.com/office/drawing/2014/main" id="{58D16C2C-087C-44A6-9F01-A8543552373D}"/>
              </a:ext>
            </a:extLst>
          </p:cNvPr>
          <p:cNvSpPr txBox="1"/>
          <p:nvPr/>
        </p:nvSpPr>
        <p:spPr>
          <a:xfrm>
            <a:off x="5392112" y="4842255"/>
            <a:ext cx="2896476" cy="3170099"/>
          </a:xfrm>
          <a:prstGeom prst="rect">
            <a:avLst/>
          </a:prstGeom>
          <a:noFill/>
        </p:spPr>
        <p:txBody>
          <a:bodyPr wrap="square" rtlCol="0">
            <a:spAutoFit/>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algn="ctr">
              <a:spcBef>
                <a:spcPts val="300"/>
              </a:spcBef>
              <a:spcAft>
                <a:spcPts val="300"/>
              </a:spcAft>
            </a:pPr>
            <a:r>
              <a:rPr lang="vi-VN" sz="2000" b="1" dirty="0">
                <a:solidFill>
                  <a:srgbClr val="C00000"/>
                </a:solidFill>
                <a:latin typeface="Segoe UI" panose="020B0502040204020203" pitchFamily="34" charset="0"/>
                <a:cs typeface="Segoe UI" panose="020B0502040204020203" pitchFamily="34" charset="0"/>
              </a:rPr>
              <a:t>Ưu tiên nguồn lực cho các công trình, dự án trọng điểm, hạ tầng chiến lược; đẩy nhanh tiến độ đầu tư, giải ngân và đưa công trình vào sử dụng; phát huy vai trò, trách nhiệm người đứng đầu.</a:t>
            </a:r>
            <a:endParaRPr lang="en-US" dirty="0">
              <a:solidFill>
                <a:srgbClr val="C00000"/>
              </a:solidFill>
              <a:latin typeface="Segoe UI" panose="020B0502040204020203" pitchFamily="34" charset="0"/>
              <a:cs typeface="Segoe UI" panose="020B0502040204020203" pitchFamily="34" charset="0"/>
            </a:endParaRPr>
          </a:p>
        </p:txBody>
      </p:sp>
      <p:sp>
        <p:nvSpPr>
          <p:cNvPr id="77" name="Right Arrow 76">
            <a:extLst>
              <a:ext uri="{FF2B5EF4-FFF2-40B4-BE49-F238E27FC236}">
                <a16:creationId xmlns:a16="http://schemas.microsoft.com/office/drawing/2014/main" id="{4371EC05-D12D-427A-8F24-1292CC4D4BBC}"/>
              </a:ext>
            </a:extLst>
          </p:cNvPr>
          <p:cNvSpPr/>
          <p:nvPr/>
        </p:nvSpPr>
        <p:spPr>
          <a:xfrm>
            <a:off x="5450915" y="4083288"/>
            <a:ext cx="2245572" cy="798554"/>
          </a:xfrm>
          <a:prstGeom prst="rightArrow">
            <a:avLst>
              <a:gd name="adj1" fmla="val 65118"/>
              <a:gd name="adj2" fmla="val 8461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86" rtl="0" eaLnBrk="1" latinLnBrk="0" hangingPunct="1">
              <a:defRPr sz="1800" kern="1200">
                <a:solidFill>
                  <a:schemeClr val="lt1"/>
                </a:solidFill>
                <a:latin typeface="+mn-lt"/>
                <a:ea typeface="+mn-ea"/>
                <a:cs typeface="+mn-cs"/>
              </a:defRPr>
            </a:lvl1pPr>
            <a:lvl2pPr marL="457144" algn="l" defTabSz="914286" rtl="0" eaLnBrk="1" latinLnBrk="0" hangingPunct="1">
              <a:defRPr sz="1800" kern="1200">
                <a:solidFill>
                  <a:schemeClr val="lt1"/>
                </a:solidFill>
                <a:latin typeface="+mn-lt"/>
                <a:ea typeface="+mn-ea"/>
                <a:cs typeface="+mn-cs"/>
              </a:defRPr>
            </a:lvl2pPr>
            <a:lvl3pPr marL="914286" algn="l" defTabSz="914286" rtl="0" eaLnBrk="1" latinLnBrk="0" hangingPunct="1">
              <a:defRPr sz="1800" kern="1200">
                <a:solidFill>
                  <a:schemeClr val="lt1"/>
                </a:solidFill>
                <a:latin typeface="+mn-lt"/>
                <a:ea typeface="+mn-ea"/>
                <a:cs typeface="+mn-cs"/>
              </a:defRPr>
            </a:lvl3pPr>
            <a:lvl4pPr marL="1371429" algn="l" defTabSz="914286" rtl="0" eaLnBrk="1" latinLnBrk="0" hangingPunct="1">
              <a:defRPr sz="1800" kern="1200">
                <a:solidFill>
                  <a:schemeClr val="lt1"/>
                </a:solidFill>
                <a:latin typeface="+mn-lt"/>
                <a:ea typeface="+mn-ea"/>
                <a:cs typeface="+mn-cs"/>
              </a:defRPr>
            </a:lvl4pPr>
            <a:lvl5pPr marL="1828571" algn="l" defTabSz="914286" rtl="0" eaLnBrk="1" latinLnBrk="0" hangingPunct="1">
              <a:defRPr sz="1800" kern="1200">
                <a:solidFill>
                  <a:schemeClr val="lt1"/>
                </a:solidFill>
                <a:latin typeface="+mn-lt"/>
                <a:ea typeface="+mn-ea"/>
                <a:cs typeface="+mn-cs"/>
              </a:defRPr>
            </a:lvl5pPr>
            <a:lvl6pPr marL="2285715" algn="l" defTabSz="914286" rtl="0" eaLnBrk="1" latinLnBrk="0" hangingPunct="1">
              <a:defRPr sz="1800" kern="1200">
                <a:solidFill>
                  <a:schemeClr val="lt1"/>
                </a:solidFill>
                <a:latin typeface="+mn-lt"/>
                <a:ea typeface="+mn-ea"/>
                <a:cs typeface="+mn-cs"/>
              </a:defRPr>
            </a:lvl6pPr>
            <a:lvl7pPr marL="2742857" algn="l" defTabSz="914286" rtl="0" eaLnBrk="1" latinLnBrk="0" hangingPunct="1">
              <a:defRPr sz="1800" kern="1200">
                <a:solidFill>
                  <a:schemeClr val="lt1"/>
                </a:solidFill>
                <a:latin typeface="+mn-lt"/>
                <a:ea typeface="+mn-ea"/>
                <a:cs typeface="+mn-cs"/>
              </a:defRPr>
            </a:lvl7pPr>
            <a:lvl8pPr marL="3200000" algn="l" defTabSz="914286" rtl="0" eaLnBrk="1" latinLnBrk="0" hangingPunct="1">
              <a:defRPr sz="1800" kern="1200">
                <a:solidFill>
                  <a:schemeClr val="lt1"/>
                </a:solidFill>
                <a:latin typeface="+mn-lt"/>
                <a:ea typeface="+mn-ea"/>
                <a:cs typeface="+mn-cs"/>
              </a:defRPr>
            </a:lvl8pPr>
            <a:lvl9pPr marL="3657144" algn="l" defTabSz="914286" rtl="0" eaLnBrk="1" latinLnBrk="0" hangingPunct="1">
              <a:defRPr sz="1800" kern="1200">
                <a:solidFill>
                  <a:schemeClr val="lt1"/>
                </a:solidFill>
                <a:latin typeface="+mn-lt"/>
                <a:ea typeface="+mn-ea"/>
                <a:cs typeface="+mn-cs"/>
              </a:defRPr>
            </a:lvl9pPr>
          </a:lstStyle>
          <a:p>
            <a:pPr algn="ctr"/>
            <a:endParaRPr lang="ko-KR" altLang="en-US" sz="2700"/>
          </a:p>
        </p:txBody>
      </p:sp>
      <p:sp>
        <p:nvSpPr>
          <p:cNvPr id="78" name="TextBox 74">
            <a:extLst>
              <a:ext uri="{FF2B5EF4-FFF2-40B4-BE49-F238E27FC236}">
                <a16:creationId xmlns:a16="http://schemas.microsoft.com/office/drawing/2014/main" id="{D9E93E22-E849-4B5C-A17C-47EEF54E026A}"/>
              </a:ext>
            </a:extLst>
          </p:cNvPr>
          <p:cNvSpPr txBox="1"/>
          <p:nvPr/>
        </p:nvSpPr>
        <p:spPr>
          <a:xfrm>
            <a:off x="6589664" y="4194291"/>
            <a:ext cx="1057589" cy="523220"/>
          </a:xfrm>
          <a:prstGeom prst="rect">
            <a:avLst/>
          </a:prstGeom>
          <a:noFill/>
        </p:spPr>
        <p:txBody>
          <a:bodyPr wrap="square" rtlCol="0">
            <a:spAutoFit/>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algn="ctr"/>
            <a:r>
              <a:rPr lang="en-US" altLang="ko-KR" sz="2800" b="1" dirty="0">
                <a:solidFill>
                  <a:schemeClr val="bg1"/>
                </a:solidFill>
                <a:latin typeface="Segoe UI" panose="020B0502040204020203" pitchFamily="34" charset="0"/>
                <a:cs typeface="Segoe UI" panose="020B0502040204020203" pitchFamily="34" charset="0"/>
              </a:rPr>
              <a:t>02</a:t>
            </a:r>
            <a:endParaRPr lang="ko-KR" altLang="en-US" sz="2800" b="1" dirty="0">
              <a:solidFill>
                <a:schemeClr val="bg1"/>
              </a:solidFill>
              <a:latin typeface="Segoe UI" panose="020B0502040204020203" pitchFamily="34" charset="0"/>
              <a:cs typeface="Segoe UI" panose="020B0502040204020203" pitchFamily="34" charset="0"/>
            </a:endParaRPr>
          </a:p>
        </p:txBody>
      </p:sp>
      <p:sp>
        <p:nvSpPr>
          <p:cNvPr id="84" name="Rounded Rectangle 83">
            <a:extLst>
              <a:ext uri="{FF2B5EF4-FFF2-40B4-BE49-F238E27FC236}">
                <a16:creationId xmlns:a16="http://schemas.microsoft.com/office/drawing/2014/main" id="{AF8AB355-D351-47D9-AD51-14B67E43CF46}"/>
              </a:ext>
            </a:extLst>
          </p:cNvPr>
          <p:cNvSpPr/>
          <p:nvPr/>
        </p:nvSpPr>
        <p:spPr>
          <a:xfrm>
            <a:off x="8534400" y="4000500"/>
            <a:ext cx="2965155" cy="4351173"/>
          </a:xfrm>
          <a:prstGeom prst="roundRect">
            <a:avLst>
              <a:gd name="adj" fmla="val 7734"/>
            </a:avLst>
          </a:prstGeom>
          <a:solidFill>
            <a:schemeClr val="bg1"/>
          </a:solidFill>
          <a:ln w="25400">
            <a:solidFill>
              <a:srgbClr val="C00000"/>
            </a:solidFill>
          </a:ln>
          <a:effectLst/>
        </p:spPr>
        <p:txBody>
          <a:bodyPr vert="horz" wrap="square" lIns="91440" tIns="45720" rIns="91440" bIns="45720" numCol="1" anchor="t" anchorCtr="0" compatLnSpc="1">
            <a:prstTxWarp prst="textNoShape">
              <a:avLst/>
            </a:prstTxWarp>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endParaRPr lang="ko-KR" altLang="en-US" sz="2700" dirty="0"/>
          </a:p>
        </p:txBody>
      </p:sp>
      <p:sp>
        <p:nvSpPr>
          <p:cNvPr id="85" name="Right Arrow 84">
            <a:extLst>
              <a:ext uri="{FF2B5EF4-FFF2-40B4-BE49-F238E27FC236}">
                <a16:creationId xmlns:a16="http://schemas.microsoft.com/office/drawing/2014/main" id="{98CFBD40-7F0B-418B-9F13-EBA69EDF69B3}"/>
              </a:ext>
            </a:extLst>
          </p:cNvPr>
          <p:cNvSpPr/>
          <p:nvPr/>
        </p:nvSpPr>
        <p:spPr>
          <a:xfrm>
            <a:off x="8571104" y="4085570"/>
            <a:ext cx="2245572" cy="798554"/>
          </a:xfrm>
          <a:prstGeom prst="rightArrow">
            <a:avLst>
              <a:gd name="adj1" fmla="val 65118"/>
              <a:gd name="adj2" fmla="val 8362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86" rtl="0" eaLnBrk="1" latinLnBrk="0" hangingPunct="1">
              <a:defRPr sz="1800" kern="1200">
                <a:solidFill>
                  <a:schemeClr val="lt1"/>
                </a:solidFill>
                <a:latin typeface="+mn-lt"/>
                <a:ea typeface="+mn-ea"/>
                <a:cs typeface="+mn-cs"/>
              </a:defRPr>
            </a:lvl1pPr>
            <a:lvl2pPr marL="457144" algn="l" defTabSz="914286" rtl="0" eaLnBrk="1" latinLnBrk="0" hangingPunct="1">
              <a:defRPr sz="1800" kern="1200">
                <a:solidFill>
                  <a:schemeClr val="lt1"/>
                </a:solidFill>
                <a:latin typeface="+mn-lt"/>
                <a:ea typeface="+mn-ea"/>
                <a:cs typeface="+mn-cs"/>
              </a:defRPr>
            </a:lvl2pPr>
            <a:lvl3pPr marL="914286" algn="l" defTabSz="914286" rtl="0" eaLnBrk="1" latinLnBrk="0" hangingPunct="1">
              <a:defRPr sz="1800" kern="1200">
                <a:solidFill>
                  <a:schemeClr val="lt1"/>
                </a:solidFill>
                <a:latin typeface="+mn-lt"/>
                <a:ea typeface="+mn-ea"/>
                <a:cs typeface="+mn-cs"/>
              </a:defRPr>
            </a:lvl3pPr>
            <a:lvl4pPr marL="1371429" algn="l" defTabSz="914286" rtl="0" eaLnBrk="1" latinLnBrk="0" hangingPunct="1">
              <a:defRPr sz="1800" kern="1200">
                <a:solidFill>
                  <a:schemeClr val="lt1"/>
                </a:solidFill>
                <a:latin typeface="+mn-lt"/>
                <a:ea typeface="+mn-ea"/>
                <a:cs typeface="+mn-cs"/>
              </a:defRPr>
            </a:lvl4pPr>
            <a:lvl5pPr marL="1828571" algn="l" defTabSz="914286" rtl="0" eaLnBrk="1" latinLnBrk="0" hangingPunct="1">
              <a:defRPr sz="1800" kern="1200">
                <a:solidFill>
                  <a:schemeClr val="lt1"/>
                </a:solidFill>
                <a:latin typeface="+mn-lt"/>
                <a:ea typeface="+mn-ea"/>
                <a:cs typeface="+mn-cs"/>
              </a:defRPr>
            </a:lvl5pPr>
            <a:lvl6pPr marL="2285715" algn="l" defTabSz="914286" rtl="0" eaLnBrk="1" latinLnBrk="0" hangingPunct="1">
              <a:defRPr sz="1800" kern="1200">
                <a:solidFill>
                  <a:schemeClr val="lt1"/>
                </a:solidFill>
                <a:latin typeface="+mn-lt"/>
                <a:ea typeface="+mn-ea"/>
                <a:cs typeface="+mn-cs"/>
              </a:defRPr>
            </a:lvl6pPr>
            <a:lvl7pPr marL="2742857" algn="l" defTabSz="914286" rtl="0" eaLnBrk="1" latinLnBrk="0" hangingPunct="1">
              <a:defRPr sz="1800" kern="1200">
                <a:solidFill>
                  <a:schemeClr val="lt1"/>
                </a:solidFill>
                <a:latin typeface="+mn-lt"/>
                <a:ea typeface="+mn-ea"/>
                <a:cs typeface="+mn-cs"/>
              </a:defRPr>
            </a:lvl7pPr>
            <a:lvl8pPr marL="3200000" algn="l" defTabSz="914286" rtl="0" eaLnBrk="1" latinLnBrk="0" hangingPunct="1">
              <a:defRPr sz="1800" kern="1200">
                <a:solidFill>
                  <a:schemeClr val="lt1"/>
                </a:solidFill>
                <a:latin typeface="+mn-lt"/>
                <a:ea typeface="+mn-ea"/>
                <a:cs typeface="+mn-cs"/>
              </a:defRPr>
            </a:lvl8pPr>
            <a:lvl9pPr marL="3657144" algn="l" defTabSz="914286" rtl="0" eaLnBrk="1" latinLnBrk="0" hangingPunct="1">
              <a:defRPr sz="1800" kern="1200">
                <a:solidFill>
                  <a:schemeClr val="lt1"/>
                </a:solidFill>
                <a:latin typeface="+mn-lt"/>
                <a:ea typeface="+mn-ea"/>
                <a:cs typeface="+mn-cs"/>
              </a:defRPr>
            </a:lvl9pPr>
          </a:lstStyle>
          <a:p>
            <a:pPr algn="ctr"/>
            <a:endParaRPr lang="ko-KR" altLang="en-US" sz="2700"/>
          </a:p>
        </p:txBody>
      </p:sp>
      <p:sp>
        <p:nvSpPr>
          <p:cNvPr id="86" name="TextBox 70">
            <a:extLst>
              <a:ext uri="{FF2B5EF4-FFF2-40B4-BE49-F238E27FC236}">
                <a16:creationId xmlns:a16="http://schemas.microsoft.com/office/drawing/2014/main" id="{0EDF98BB-2DD5-4D1E-8287-66F1E0C780B8}"/>
              </a:ext>
            </a:extLst>
          </p:cNvPr>
          <p:cNvSpPr txBox="1"/>
          <p:nvPr/>
        </p:nvSpPr>
        <p:spPr>
          <a:xfrm>
            <a:off x="9666760" y="4201014"/>
            <a:ext cx="1057589" cy="523220"/>
          </a:xfrm>
          <a:prstGeom prst="rect">
            <a:avLst/>
          </a:prstGeom>
          <a:noFill/>
        </p:spPr>
        <p:txBody>
          <a:bodyPr wrap="square" rtlCol="0">
            <a:spAutoFit/>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algn="ctr"/>
            <a:r>
              <a:rPr lang="en-US" altLang="ko-KR" sz="2800" b="1">
                <a:solidFill>
                  <a:schemeClr val="bg1"/>
                </a:solidFill>
                <a:latin typeface="Segoe UI" panose="020B0502040204020203" pitchFamily="34" charset="0"/>
                <a:cs typeface="Segoe UI" panose="020B0502040204020203" pitchFamily="34" charset="0"/>
              </a:rPr>
              <a:t>03</a:t>
            </a:r>
            <a:endParaRPr lang="ko-KR" altLang="en-US" sz="2800" b="1" dirty="0">
              <a:solidFill>
                <a:schemeClr val="bg1"/>
              </a:solidFill>
              <a:latin typeface="Segoe UI" panose="020B0502040204020203" pitchFamily="34" charset="0"/>
              <a:cs typeface="Segoe UI" panose="020B0502040204020203" pitchFamily="34" charset="0"/>
            </a:endParaRPr>
          </a:p>
        </p:txBody>
      </p:sp>
      <p:sp>
        <p:nvSpPr>
          <p:cNvPr id="10" name="Rectangle 9"/>
          <p:cNvSpPr/>
          <p:nvPr/>
        </p:nvSpPr>
        <p:spPr>
          <a:xfrm>
            <a:off x="8591539" y="5032849"/>
            <a:ext cx="2920697" cy="3170099"/>
          </a:xfrm>
          <a:prstGeom prst="rect">
            <a:avLst/>
          </a:prstGeom>
        </p:spPr>
        <p:txBody>
          <a:bodyPr wrap="square">
            <a:spAutoFit/>
          </a:bodyPr>
          <a:lstStyle/>
          <a:p>
            <a:pPr algn="ctr">
              <a:spcBef>
                <a:spcPts val="300"/>
              </a:spcBef>
              <a:spcAft>
                <a:spcPts val="300"/>
              </a:spcAft>
            </a:pPr>
            <a:r>
              <a:rPr lang="vi-VN" sz="2000" b="1" dirty="0">
                <a:solidFill>
                  <a:srgbClr val="C00000"/>
                </a:solidFill>
                <a:latin typeface="Segoe UI" panose="020B0502040204020203" pitchFamily="34" charset="0"/>
                <a:cs typeface="Segoe UI" panose="020B0502040204020203" pitchFamily="34" charset="0"/>
              </a:rPr>
              <a:t>Cải thiện môi trường đầu tư, kinh doanh; hỗ trợ doanh nghiệp, nhà đầu tư phát triển sản xuất, đổi mới công nghệ; thúc đẩy kinh tế tư nhân, kinh tế số, kinh tế xanh, </a:t>
            </a:r>
            <a:r>
              <a:rPr lang="vi-VN" sz="2000" b="1" dirty="0" err="1">
                <a:solidFill>
                  <a:srgbClr val="C00000"/>
                </a:solidFill>
                <a:latin typeface="Segoe UI" panose="020B0502040204020203" pitchFamily="34" charset="0"/>
                <a:cs typeface="Segoe UI" panose="020B0502040204020203" pitchFamily="34" charset="0"/>
              </a:rPr>
              <a:t>logistics</a:t>
            </a:r>
            <a:r>
              <a:rPr lang="vi-VN" sz="2000" b="1" dirty="0">
                <a:solidFill>
                  <a:srgbClr val="C00000"/>
                </a:solidFill>
                <a:latin typeface="Segoe UI" panose="020B0502040204020203" pitchFamily="34" charset="0"/>
                <a:cs typeface="Segoe UI" panose="020B0502040204020203" pitchFamily="34" charset="0"/>
              </a:rPr>
              <a:t> và các ngành có giá trị gia tăng cao.</a:t>
            </a:r>
            <a:endParaRPr lang="en-US" sz="2000" dirty="0">
              <a:solidFill>
                <a:srgbClr val="C00000"/>
              </a:solidFill>
              <a:latin typeface="Segoe UI" panose="020B0502040204020203" pitchFamily="34" charset="0"/>
              <a:cs typeface="Segoe UI" panose="020B0502040204020203" pitchFamily="34" charset="0"/>
            </a:endParaRPr>
          </a:p>
        </p:txBody>
      </p:sp>
      <p:sp>
        <p:nvSpPr>
          <p:cNvPr id="87" name="Rounded Rectangle 86">
            <a:extLst>
              <a:ext uri="{FF2B5EF4-FFF2-40B4-BE49-F238E27FC236}">
                <a16:creationId xmlns:a16="http://schemas.microsoft.com/office/drawing/2014/main" id="{A137BD99-C28B-4C18-8759-BA8DD12BB101}"/>
              </a:ext>
            </a:extLst>
          </p:cNvPr>
          <p:cNvSpPr/>
          <p:nvPr/>
        </p:nvSpPr>
        <p:spPr>
          <a:xfrm>
            <a:off x="11712399" y="4042843"/>
            <a:ext cx="2941277" cy="4308830"/>
          </a:xfrm>
          <a:prstGeom prst="roundRect">
            <a:avLst>
              <a:gd name="adj" fmla="val 7734"/>
            </a:avLst>
          </a:prstGeom>
          <a:solidFill>
            <a:schemeClr val="bg1"/>
          </a:solidFill>
          <a:ln w="25400">
            <a:solidFill>
              <a:srgbClr val="FF0000"/>
            </a:solidFill>
          </a:ln>
          <a:effectLst/>
        </p:spPr>
        <p:txBody>
          <a:bodyPr vert="horz" wrap="square" lIns="91440" tIns="45720" rIns="91440" bIns="45720" numCol="1" anchor="t" anchorCtr="0" compatLnSpc="1">
            <a:prstTxWarp prst="textNoShape">
              <a:avLst/>
            </a:prstTxWarp>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endParaRPr lang="ko-KR" altLang="en-US" sz="2700"/>
          </a:p>
        </p:txBody>
      </p:sp>
      <p:sp>
        <p:nvSpPr>
          <p:cNvPr id="88" name="Right Arrow 87">
            <a:extLst>
              <a:ext uri="{FF2B5EF4-FFF2-40B4-BE49-F238E27FC236}">
                <a16:creationId xmlns:a16="http://schemas.microsoft.com/office/drawing/2014/main" id="{4371EC05-D12D-427A-8F24-1292CC4D4BBC}"/>
              </a:ext>
            </a:extLst>
          </p:cNvPr>
          <p:cNvSpPr/>
          <p:nvPr/>
        </p:nvSpPr>
        <p:spPr>
          <a:xfrm>
            <a:off x="11749111" y="4092013"/>
            <a:ext cx="2245572" cy="798554"/>
          </a:xfrm>
          <a:prstGeom prst="rightArrow">
            <a:avLst>
              <a:gd name="adj1" fmla="val 65118"/>
              <a:gd name="adj2" fmla="val 8461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86" rtl="0" eaLnBrk="1" latinLnBrk="0" hangingPunct="1">
              <a:defRPr sz="1800" kern="1200">
                <a:solidFill>
                  <a:schemeClr val="lt1"/>
                </a:solidFill>
                <a:latin typeface="+mn-lt"/>
                <a:ea typeface="+mn-ea"/>
                <a:cs typeface="+mn-cs"/>
              </a:defRPr>
            </a:lvl1pPr>
            <a:lvl2pPr marL="457144" algn="l" defTabSz="914286" rtl="0" eaLnBrk="1" latinLnBrk="0" hangingPunct="1">
              <a:defRPr sz="1800" kern="1200">
                <a:solidFill>
                  <a:schemeClr val="lt1"/>
                </a:solidFill>
                <a:latin typeface="+mn-lt"/>
                <a:ea typeface="+mn-ea"/>
                <a:cs typeface="+mn-cs"/>
              </a:defRPr>
            </a:lvl2pPr>
            <a:lvl3pPr marL="914286" algn="l" defTabSz="914286" rtl="0" eaLnBrk="1" latinLnBrk="0" hangingPunct="1">
              <a:defRPr sz="1800" kern="1200">
                <a:solidFill>
                  <a:schemeClr val="lt1"/>
                </a:solidFill>
                <a:latin typeface="+mn-lt"/>
                <a:ea typeface="+mn-ea"/>
                <a:cs typeface="+mn-cs"/>
              </a:defRPr>
            </a:lvl3pPr>
            <a:lvl4pPr marL="1371429" algn="l" defTabSz="914286" rtl="0" eaLnBrk="1" latinLnBrk="0" hangingPunct="1">
              <a:defRPr sz="1800" kern="1200">
                <a:solidFill>
                  <a:schemeClr val="lt1"/>
                </a:solidFill>
                <a:latin typeface="+mn-lt"/>
                <a:ea typeface="+mn-ea"/>
                <a:cs typeface="+mn-cs"/>
              </a:defRPr>
            </a:lvl4pPr>
            <a:lvl5pPr marL="1828571" algn="l" defTabSz="914286" rtl="0" eaLnBrk="1" latinLnBrk="0" hangingPunct="1">
              <a:defRPr sz="1800" kern="1200">
                <a:solidFill>
                  <a:schemeClr val="lt1"/>
                </a:solidFill>
                <a:latin typeface="+mn-lt"/>
                <a:ea typeface="+mn-ea"/>
                <a:cs typeface="+mn-cs"/>
              </a:defRPr>
            </a:lvl5pPr>
            <a:lvl6pPr marL="2285715" algn="l" defTabSz="914286" rtl="0" eaLnBrk="1" latinLnBrk="0" hangingPunct="1">
              <a:defRPr sz="1800" kern="1200">
                <a:solidFill>
                  <a:schemeClr val="lt1"/>
                </a:solidFill>
                <a:latin typeface="+mn-lt"/>
                <a:ea typeface="+mn-ea"/>
                <a:cs typeface="+mn-cs"/>
              </a:defRPr>
            </a:lvl6pPr>
            <a:lvl7pPr marL="2742857" algn="l" defTabSz="914286" rtl="0" eaLnBrk="1" latinLnBrk="0" hangingPunct="1">
              <a:defRPr sz="1800" kern="1200">
                <a:solidFill>
                  <a:schemeClr val="lt1"/>
                </a:solidFill>
                <a:latin typeface="+mn-lt"/>
                <a:ea typeface="+mn-ea"/>
                <a:cs typeface="+mn-cs"/>
              </a:defRPr>
            </a:lvl7pPr>
            <a:lvl8pPr marL="3200000" algn="l" defTabSz="914286" rtl="0" eaLnBrk="1" latinLnBrk="0" hangingPunct="1">
              <a:defRPr sz="1800" kern="1200">
                <a:solidFill>
                  <a:schemeClr val="lt1"/>
                </a:solidFill>
                <a:latin typeface="+mn-lt"/>
                <a:ea typeface="+mn-ea"/>
                <a:cs typeface="+mn-cs"/>
              </a:defRPr>
            </a:lvl8pPr>
            <a:lvl9pPr marL="3657144" algn="l" defTabSz="914286" rtl="0" eaLnBrk="1" latinLnBrk="0" hangingPunct="1">
              <a:defRPr sz="1800" kern="1200">
                <a:solidFill>
                  <a:schemeClr val="lt1"/>
                </a:solidFill>
                <a:latin typeface="+mn-lt"/>
                <a:ea typeface="+mn-ea"/>
                <a:cs typeface="+mn-cs"/>
              </a:defRPr>
            </a:lvl9pPr>
          </a:lstStyle>
          <a:p>
            <a:pPr algn="ctr"/>
            <a:endParaRPr lang="ko-KR" altLang="en-US" sz="2700"/>
          </a:p>
        </p:txBody>
      </p:sp>
      <p:sp>
        <p:nvSpPr>
          <p:cNvPr id="89" name="TextBox 74">
            <a:extLst>
              <a:ext uri="{FF2B5EF4-FFF2-40B4-BE49-F238E27FC236}">
                <a16:creationId xmlns:a16="http://schemas.microsoft.com/office/drawing/2014/main" id="{D9E93E22-E849-4B5C-A17C-47EEF54E026A}"/>
              </a:ext>
            </a:extLst>
          </p:cNvPr>
          <p:cNvSpPr txBox="1"/>
          <p:nvPr/>
        </p:nvSpPr>
        <p:spPr>
          <a:xfrm>
            <a:off x="12809504" y="4203016"/>
            <a:ext cx="1057589" cy="523220"/>
          </a:xfrm>
          <a:prstGeom prst="rect">
            <a:avLst/>
          </a:prstGeom>
          <a:noFill/>
        </p:spPr>
        <p:txBody>
          <a:bodyPr wrap="square" rtlCol="0">
            <a:spAutoFit/>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algn="ctr"/>
            <a:r>
              <a:rPr lang="en-US" altLang="ko-KR" sz="2800" b="1">
                <a:solidFill>
                  <a:schemeClr val="bg1"/>
                </a:solidFill>
                <a:latin typeface="Segoe UI" panose="020B0502040204020203" pitchFamily="34" charset="0"/>
                <a:cs typeface="Segoe UI" panose="020B0502040204020203" pitchFamily="34" charset="0"/>
              </a:rPr>
              <a:t>04</a:t>
            </a:r>
            <a:endParaRPr lang="ko-KR" altLang="en-US" sz="2800" b="1" dirty="0">
              <a:solidFill>
                <a:schemeClr val="bg1"/>
              </a:solidFill>
              <a:latin typeface="Segoe UI" panose="020B0502040204020203" pitchFamily="34" charset="0"/>
              <a:cs typeface="Segoe UI" panose="020B0502040204020203" pitchFamily="34" charset="0"/>
            </a:endParaRPr>
          </a:p>
        </p:txBody>
      </p:sp>
      <p:sp>
        <p:nvSpPr>
          <p:cNvPr id="11" name="Rectangle 10"/>
          <p:cNvSpPr/>
          <p:nvPr/>
        </p:nvSpPr>
        <p:spPr>
          <a:xfrm>
            <a:off x="11745653" y="4907416"/>
            <a:ext cx="2865077" cy="2246769"/>
          </a:xfrm>
          <a:prstGeom prst="rect">
            <a:avLst/>
          </a:prstGeom>
        </p:spPr>
        <p:txBody>
          <a:bodyPr wrap="square">
            <a:spAutoFit/>
          </a:bodyPr>
          <a:lstStyle/>
          <a:p>
            <a:pPr algn="ctr">
              <a:spcBef>
                <a:spcPts val="300"/>
              </a:spcBef>
              <a:spcAft>
                <a:spcPts val="300"/>
              </a:spcAft>
            </a:pPr>
            <a:r>
              <a:rPr lang="vi-VN" sz="2000" b="1" dirty="0">
                <a:solidFill>
                  <a:srgbClr val="C00000"/>
                </a:solidFill>
                <a:latin typeface="Segoe UI" panose="020B0502040204020203" pitchFamily="34" charset="0"/>
                <a:cs typeface="Segoe UI" panose="020B0502040204020203" pitchFamily="34" charset="0"/>
              </a:rPr>
              <a:t>Gắn phát triển kinh tế với phát triển văn hóa, xã hội, bảo đảm an sinh, quốc phòng, an ninh, nâng cao đời sống Nhân dân và phát triển bền vững.</a:t>
            </a:r>
            <a:endParaRPr lang="en-US" sz="2000" dirty="0">
              <a:solidFill>
                <a:srgbClr val="C00000"/>
              </a:solidFill>
              <a:latin typeface="Segoe UI" panose="020B0502040204020203" pitchFamily="34" charset="0"/>
              <a:cs typeface="Segoe UI" panose="020B0502040204020203" pitchFamily="34" charset="0"/>
            </a:endParaRPr>
          </a:p>
        </p:txBody>
      </p:sp>
      <p:sp>
        <p:nvSpPr>
          <p:cNvPr id="4" name="Text Placeholder 1">
            <a:extLst>
              <a:ext uri="{FF2B5EF4-FFF2-40B4-BE49-F238E27FC236}">
                <a16:creationId xmlns:a16="http://schemas.microsoft.com/office/drawing/2014/main" id="{19B6792B-E145-4612-C032-B2E9B085259D}"/>
              </a:ext>
            </a:extLst>
          </p:cNvPr>
          <p:cNvSpPr txBox="1">
            <a:spLocks/>
          </p:cNvSpPr>
          <p:nvPr/>
        </p:nvSpPr>
        <p:spPr>
          <a:xfrm>
            <a:off x="87296" y="296266"/>
            <a:ext cx="18124504" cy="1152128"/>
          </a:xfrm>
          <a:prstGeom prst="rect">
            <a:avLst/>
          </a:prstGeom>
        </p:spPr>
        <p:txBody>
          <a:bodyPr vert="horz" lIns="137160" tIns="68580" rIns="137160" bIns="685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lgn="ctr">
              <a:spcBef>
                <a:spcPts val="0"/>
              </a:spcBef>
              <a:spcAft>
                <a:spcPts val="600"/>
              </a:spcAft>
            </a:pPr>
            <a:r>
              <a:rPr lang="en-US" sz="3200" b="1" kern="0" dirty="0">
                <a:solidFill>
                  <a:srgbClr val="C00000"/>
                </a:solidFill>
                <a:effectLst/>
                <a:latin typeface="Segoe UI" panose="020B0502040204020203" pitchFamily="34" charset="0"/>
                <a:ea typeface="Times New Roman" panose="02020603050405020304" pitchFamily="18" charset="0"/>
                <a:cs typeface="Segoe UI" panose="020B0502040204020203" pitchFamily="34" charset="0"/>
              </a:rPr>
              <a:t>IV. 07 NHIỆM VỤ, GIẢI PHÁP TRỌNG TÂM </a:t>
            </a:r>
          </a:p>
        </p:txBody>
      </p:sp>
    </p:spTree>
    <p:custDataLst>
      <p:tags r:id="rId1"/>
    </p:custDataLst>
    <p:extLst>
      <p:ext uri="{BB962C8B-B14F-4D97-AF65-F5344CB8AC3E}">
        <p14:creationId xmlns:p14="http://schemas.microsoft.com/office/powerpoint/2010/main" val="25880859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circle(in)">
                                      <p:cBhvr>
                                        <p:cTn id="10" dur="2000"/>
                                        <p:tgtEl>
                                          <p:spTgt spid="28"/>
                                        </p:tgtEl>
                                      </p:cBhvr>
                                    </p:animEffect>
                                  </p:childTnLst>
                                </p:cTn>
                              </p:par>
                              <p:par>
                                <p:cTn id="11" presetID="6" presetClass="entr" presetSubtype="16"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circle(in)">
                                      <p:cBhvr>
                                        <p:cTn id="13" dur="2000"/>
                                        <p:tgtEl>
                                          <p:spTgt spid="56"/>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circle(in)">
                                      <p:cBhvr>
                                        <p:cTn id="21" dur="2000"/>
                                        <p:tgtEl>
                                          <p:spTgt spid="7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73"/>
                                        </p:tgtEl>
                                        <p:attrNameLst>
                                          <p:attrName>style.visibility</p:attrName>
                                        </p:attrNameLst>
                                      </p:cBhvr>
                                      <p:to>
                                        <p:strVal val="visible"/>
                                      </p:to>
                                    </p:set>
                                    <p:animEffect transition="in" filter="circle(in)">
                                      <p:cBhvr>
                                        <p:cTn id="24" dur="2000"/>
                                        <p:tgtEl>
                                          <p:spTgt spid="73"/>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circle(in)">
                                      <p:cBhvr>
                                        <p:cTn id="27" dur="2000"/>
                                        <p:tgtEl>
                                          <p:spTgt spid="72"/>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circle(in)">
                                      <p:cBhvr>
                                        <p:cTn id="30" dur="2000"/>
                                        <p:tgtEl>
                                          <p:spTgt spid="71"/>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wheel(1)">
                                      <p:cBhvr>
                                        <p:cTn id="35" dur="2000"/>
                                        <p:tgtEl>
                                          <p:spTgt spid="78"/>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77"/>
                                        </p:tgtEl>
                                        <p:attrNameLst>
                                          <p:attrName>style.visibility</p:attrName>
                                        </p:attrNameLst>
                                      </p:cBhvr>
                                      <p:to>
                                        <p:strVal val="visible"/>
                                      </p:to>
                                    </p:set>
                                    <p:animEffect transition="in" filter="wheel(1)">
                                      <p:cBhvr>
                                        <p:cTn id="38" dur="2000"/>
                                        <p:tgtEl>
                                          <p:spTgt spid="77"/>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76"/>
                                        </p:tgtEl>
                                        <p:attrNameLst>
                                          <p:attrName>style.visibility</p:attrName>
                                        </p:attrNameLst>
                                      </p:cBhvr>
                                      <p:to>
                                        <p:strVal val="visible"/>
                                      </p:to>
                                    </p:set>
                                    <p:animEffect transition="in" filter="wheel(1)">
                                      <p:cBhvr>
                                        <p:cTn id="41" dur="2000"/>
                                        <p:tgtEl>
                                          <p:spTgt spid="76"/>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wheel(1)">
                                      <p:cBhvr>
                                        <p:cTn id="44" dur="2000"/>
                                        <p:tgtEl>
                                          <p:spTgt spid="75"/>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randombar(horizontal)">
                                      <p:cBhvr>
                                        <p:cTn id="49" dur="500"/>
                                        <p:tgtEl>
                                          <p:spTgt spid="86"/>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85"/>
                                        </p:tgtEl>
                                        <p:attrNameLst>
                                          <p:attrName>style.visibility</p:attrName>
                                        </p:attrNameLst>
                                      </p:cBhvr>
                                      <p:to>
                                        <p:strVal val="visible"/>
                                      </p:to>
                                    </p:set>
                                    <p:animEffect transition="in" filter="randombar(horizontal)">
                                      <p:cBhvr>
                                        <p:cTn id="52" dur="500"/>
                                        <p:tgtEl>
                                          <p:spTgt spid="85"/>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84"/>
                                        </p:tgtEl>
                                        <p:attrNameLst>
                                          <p:attrName>style.visibility</p:attrName>
                                        </p:attrNameLst>
                                      </p:cBhvr>
                                      <p:to>
                                        <p:strVal val="visible"/>
                                      </p:to>
                                    </p:set>
                                    <p:animEffect transition="in" filter="randombar(horizontal)">
                                      <p:cBhvr>
                                        <p:cTn id="55" dur="500"/>
                                        <p:tgtEl>
                                          <p:spTgt spid="84"/>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randombar(horizontal)">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89"/>
                                        </p:tgtEl>
                                        <p:attrNameLst>
                                          <p:attrName>style.visibility</p:attrName>
                                        </p:attrNameLst>
                                      </p:cBhvr>
                                      <p:to>
                                        <p:strVal val="visible"/>
                                      </p:to>
                                    </p:set>
                                    <p:animEffect transition="in" filter="wheel(1)">
                                      <p:cBhvr>
                                        <p:cTn id="63" dur="2000"/>
                                        <p:tgtEl>
                                          <p:spTgt spid="89"/>
                                        </p:tgtEl>
                                      </p:cBhvr>
                                    </p:animEffect>
                                  </p:childTnLst>
                                </p:cTn>
                              </p:par>
                              <p:par>
                                <p:cTn id="64" presetID="21" presetClass="entr" presetSubtype="1" fill="hold" grpId="0" nodeType="withEffect">
                                  <p:stCondLst>
                                    <p:cond delay="0"/>
                                  </p:stCondLst>
                                  <p:childTnLst>
                                    <p:set>
                                      <p:cBhvr>
                                        <p:cTn id="65" dur="1" fill="hold">
                                          <p:stCondLst>
                                            <p:cond delay="0"/>
                                          </p:stCondLst>
                                        </p:cTn>
                                        <p:tgtEl>
                                          <p:spTgt spid="88"/>
                                        </p:tgtEl>
                                        <p:attrNameLst>
                                          <p:attrName>style.visibility</p:attrName>
                                        </p:attrNameLst>
                                      </p:cBhvr>
                                      <p:to>
                                        <p:strVal val="visible"/>
                                      </p:to>
                                    </p:set>
                                    <p:animEffect transition="in" filter="wheel(1)">
                                      <p:cBhvr>
                                        <p:cTn id="66" dur="2000"/>
                                        <p:tgtEl>
                                          <p:spTgt spid="88"/>
                                        </p:tgtEl>
                                      </p:cBhvr>
                                    </p:animEffect>
                                  </p:childTnLst>
                                </p:cTn>
                              </p:par>
                              <p:par>
                                <p:cTn id="67" presetID="21" presetClass="entr" presetSubtype="1"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heel(1)">
                                      <p:cBhvr>
                                        <p:cTn id="69" dur="2000"/>
                                        <p:tgtEl>
                                          <p:spTgt spid="11"/>
                                        </p:tgtEl>
                                      </p:cBhvr>
                                    </p:animEffect>
                                  </p:childTnLst>
                                </p:cTn>
                              </p:par>
                              <p:par>
                                <p:cTn id="70" presetID="21" presetClass="entr" presetSubtype="1" fill="hold" grpId="0" nodeType="withEffect">
                                  <p:stCondLst>
                                    <p:cond delay="0"/>
                                  </p:stCondLst>
                                  <p:childTnLst>
                                    <p:set>
                                      <p:cBhvr>
                                        <p:cTn id="71" dur="1" fill="hold">
                                          <p:stCondLst>
                                            <p:cond delay="0"/>
                                          </p:stCondLst>
                                        </p:cTn>
                                        <p:tgtEl>
                                          <p:spTgt spid="87"/>
                                        </p:tgtEl>
                                        <p:attrNameLst>
                                          <p:attrName>style.visibility</p:attrName>
                                        </p:attrNameLst>
                                      </p:cBhvr>
                                      <p:to>
                                        <p:strVal val="visible"/>
                                      </p:to>
                                    </p:set>
                                    <p:animEffect transition="in" filter="wheel(1)">
                                      <p:cBhvr>
                                        <p:cTn id="72" dur="2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71" grpId="0" animBg="1"/>
      <p:bldP spid="72" grpId="0"/>
      <p:bldP spid="73" grpId="0" animBg="1"/>
      <p:bldP spid="74" grpId="0"/>
      <p:bldP spid="75" grpId="0" animBg="1"/>
      <p:bldP spid="76" grpId="0"/>
      <p:bldP spid="77" grpId="0" animBg="1"/>
      <p:bldP spid="78" grpId="0"/>
      <p:bldP spid="84" grpId="0" animBg="1"/>
      <p:bldP spid="85" grpId="0" animBg="1"/>
      <p:bldP spid="86" grpId="0"/>
      <p:bldP spid="10" grpId="0"/>
      <p:bldP spid="87" grpId="0" animBg="1"/>
      <p:bldP spid="88" grpId="0" animBg="1"/>
      <p:bldP spid="8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F11ED0B-2AE0-D089-9360-ADDDBE49DDD0}"/>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692AD539-6C96-4F33-CA54-692A53EBDB44}"/>
              </a:ext>
            </a:extLst>
          </p:cNvPr>
          <p:cNvSpPr>
            <a:spLocks noGrp="1"/>
          </p:cNvSpPr>
          <p:nvPr>
            <p:ph idx="1"/>
          </p:nvPr>
        </p:nvSpPr>
        <p:spPr/>
        <p:txBody>
          <a:bodyPr/>
          <a:lstStyle/>
          <a:p>
            <a:endParaRPr lang="vi-VN"/>
          </a:p>
        </p:txBody>
      </p:sp>
      <p:sp>
        <p:nvSpPr>
          <p:cNvPr id="4" name="Chỗ dành sẵn cho Số hiệu Bản chiếu 3">
            <a:extLst>
              <a:ext uri="{FF2B5EF4-FFF2-40B4-BE49-F238E27FC236}">
                <a16:creationId xmlns:a16="http://schemas.microsoft.com/office/drawing/2014/main" id="{860FECF1-D526-6D4C-AB1A-AB6C6285046F}"/>
              </a:ext>
            </a:extLst>
          </p:cNvPr>
          <p:cNvSpPr>
            <a:spLocks noGrp="1"/>
          </p:cNvSpPr>
          <p:nvPr>
            <p:ph type="sldNum" sz="quarter" idx="12"/>
          </p:nvPr>
        </p:nvSpPr>
        <p:spPr/>
        <p:txBody>
          <a:bodyPr/>
          <a:lstStyle/>
          <a:p>
            <a:fld id="{B6F15528-21DE-4FAA-801E-634DDDAF4B2B}" type="slidenum">
              <a:rPr lang="en-US" smtClean="0"/>
              <a:pPr/>
              <a:t>21</a:t>
            </a:fld>
            <a:endParaRPr lang="en-US"/>
          </a:p>
        </p:txBody>
      </p:sp>
      <p:pic>
        <p:nvPicPr>
          <p:cNvPr id="5" name="Picture 4" descr="A white and orange striped surface&#10;&#10;Description automatically generated">
            <a:extLst>
              <a:ext uri="{FF2B5EF4-FFF2-40B4-BE49-F238E27FC236}">
                <a16:creationId xmlns:a16="http://schemas.microsoft.com/office/drawing/2014/main" id="{613E870C-E66B-FC41-01B3-D770586329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76903" cy="10287000"/>
          </a:xfrm>
          <a:prstGeom prst="rect">
            <a:avLst/>
          </a:prstGeom>
          <a:ln>
            <a:solidFill>
              <a:srgbClr val="FF0000"/>
            </a:solidFill>
          </a:ln>
        </p:spPr>
      </p:pic>
      <p:grpSp>
        <p:nvGrpSpPr>
          <p:cNvPr id="6" name="Group 2">
            <a:extLst>
              <a:ext uri="{FF2B5EF4-FFF2-40B4-BE49-F238E27FC236}">
                <a16:creationId xmlns:a16="http://schemas.microsoft.com/office/drawing/2014/main" id="{64F469E0-A71F-5E30-4340-FF96DAF003B2}"/>
              </a:ext>
            </a:extLst>
          </p:cNvPr>
          <p:cNvGrpSpPr/>
          <p:nvPr/>
        </p:nvGrpSpPr>
        <p:grpSpPr>
          <a:xfrm>
            <a:off x="5185" y="58681"/>
            <a:ext cx="2964100" cy="1440233"/>
            <a:chOff x="4762196" y="2546149"/>
            <a:chExt cx="4411048" cy="1765702"/>
          </a:xfrm>
        </p:grpSpPr>
        <p:pic>
          <p:nvPicPr>
            <p:cNvPr id="7" name="Picture 5" descr="A red flag with a yellow symbol&#10;&#10;Description automatically generated">
              <a:extLst>
                <a:ext uri="{FF2B5EF4-FFF2-40B4-BE49-F238E27FC236}">
                  <a16:creationId xmlns:a16="http://schemas.microsoft.com/office/drawing/2014/main" id="{EBF52F86-1CBF-7660-55F5-48252483B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196" y="2552500"/>
              <a:ext cx="2667608" cy="1752999"/>
            </a:xfrm>
            <a:prstGeom prst="rect">
              <a:avLst/>
            </a:prstGeom>
          </p:spPr>
        </p:pic>
        <p:pic>
          <p:nvPicPr>
            <p:cNvPr id="8" name="Picture 6" descr="A red flag with a yellow star&#10;&#10;Description automatically generated">
              <a:extLst>
                <a:ext uri="{FF2B5EF4-FFF2-40B4-BE49-F238E27FC236}">
                  <a16:creationId xmlns:a16="http://schemas.microsoft.com/office/drawing/2014/main" id="{F97AE006-9B6F-C81E-FA90-2D26F1C1B2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635" y="2546149"/>
              <a:ext cx="2667609" cy="1765702"/>
            </a:xfrm>
            <a:prstGeom prst="rect">
              <a:avLst/>
            </a:prstGeom>
          </p:spPr>
        </p:pic>
      </p:grpSp>
      <p:sp>
        <p:nvSpPr>
          <p:cNvPr id="9" name="Text Placeholder 1">
            <a:extLst>
              <a:ext uri="{FF2B5EF4-FFF2-40B4-BE49-F238E27FC236}">
                <a16:creationId xmlns:a16="http://schemas.microsoft.com/office/drawing/2014/main" id="{8A27B914-36A3-3044-B39E-F5395BD43E1C}"/>
              </a:ext>
            </a:extLst>
          </p:cNvPr>
          <p:cNvSpPr txBox="1">
            <a:spLocks/>
          </p:cNvSpPr>
          <p:nvPr/>
        </p:nvSpPr>
        <p:spPr>
          <a:xfrm>
            <a:off x="6415249" y="348594"/>
            <a:ext cx="7270488" cy="1152128"/>
          </a:xfrm>
          <a:prstGeom prst="rect">
            <a:avLst/>
          </a:prstGeom>
        </p:spPr>
        <p:txBody>
          <a:bodyPr vert="horz" lIns="137160" tIns="68580" rIns="137160" bIns="685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3600" b="1" kern="0" dirty="0">
                <a:solidFill>
                  <a:srgbClr val="C00000"/>
                </a:solidFill>
                <a:latin typeface="Segoe UI" panose="020B0502040204020203" pitchFamily="34" charset="0"/>
                <a:ea typeface="Times New Roman" panose="02020603050405020304" pitchFamily="18" charset="0"/>
                <a:cs typeface="Segoe UI" panose="020B0502040204020203" pitchFamily="34" charset="0"/>
              </a:rPr>
              <a:t>V. TỔ CHỨC THỰC HIỆN</a:t>
            </a:r>
            <a:endParaRPr lang="en-US" sz="4000" kern="100" dirty="0">
              <a:solidFill>
                <a:srgbClr val="C00000"/>
              </a:solidFill>
              <a:effectLst/>
              <a:latin typeface="Segoe UI" panose="020B0502040204020203" pitchFamily="34" charset="0"/>
              <a:ea typeface="Aptos"/>
              <a:cs typeface="Segoe UI" panose="020B0502040204020203" pitchFamily="34" charset="0"/>
            </a:endParaRPr>
          </a:p>
        </p:txBody>
      </p:sp>
      <p:sp>
        <p:nvSpPr>
          <p:cNvPr id="10" name="Rectangle 27">
            <a:extLst>
              <a:ext uri="{FF2B5EF4-FFF2-40B4-BE49-F238E27FC236}">
                <a16:creationId xmlns:a16="http://schemas.microsoft.com/office/drawing/2014/main" id="{5F2BFDE2-7CDB-47EC-8FFA-A15C07C9411C}"/>
              </a:ext>
            </a:extLst>
          </p:cNvPr>
          <p:cNvSpPr/>
          <p:nvPr/>
        </p:nvSpPr>
        <p:spPr>
          <a:xfrm>
            <a:off x="7031687" y="1333413"/>
            <a:ext cx="6008668" cy="144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11" name="Slide Number Placeholder 1">
            <a:extLst>
              <a:ext uri="{FF2B5EF4-FFF2-40B4-BE49-F238E27FC236}">
                <a16:creationId xmlns:a16="http://schemas.microsoft.com/office/drawing/2014/main" id="{B54A5219-B126-101E-8230-A9F2218220A7}"/>
              </a:ext>
            </a:extLst>
          </p:cNvPr>
          <p:cNvSpPr txBox="1">
            <a:spLocks/>
          </p:cNvSpPr>
          <p:nvPr/>
        </p:nvSpPr>
        <p:spPr>
          <a:xfrm>
            <a:off x="15519866" y="910185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400" smtClean="0">
                <a:solidFill>
                  <a:schemeClr val="tx1"/>
                </a:solidFill>
                <a:latin typeface="Segoe UI" panose="020B0502040204020203" pitchFamily="34" charset="0"/>
                <a:cs typeface="Segoe UI" panose="020B0502040204020203" pitchFamily="34" charset="0"/>
              </a:rPr>
              <a:pPr/>
              <a:t>21</a:t>
            </a:fld>
            <a:endParaRPr lang="en-US" sz="1400">
              <a:solidFill>
                <a:schemeClr val="tx1"/>
              </a:solidFill>
              <a:latin typeface="Segoe UI" panose="020B0502040204020203" pitchFamily="34" charset="0"/>
              <a:cs typeface="Segoe UI" panose="020B0502040204020203" pitchFamily="34" charset="0"/>
            </a:endParaRPr>
          </a:p>
        </p:txBody>
      </p:sp>
      <p:sp>
        <p:nvSpPr>
          <p:cNvPr id="12" name="Hộp Văn bản 11">
            <a:extLst>
              <a:ext uri="{FF2B5EF4-FFF2-40B4-BE49-F238E27FC236}">
                <a16:creationId xmlns:a16="http://schemas.microsoft.com/office/drawing/2014/main" id="{4DE34644-7A51-8E70-808B-2B2ABB4598B6}"/>
              </a:ext>
            </a:extLst>
          </p:cNvPr>
          <p:cNvSpPr txBox="1"/>
          <p:nvPr/>
        </p:nvSpPr>
        <p:spPr>
          <a:xfrm>
            <a:off x="876062" y="1880427"/>
            <a:ext cx="16777403" cy="7402026"/>
          </a:xfrm>
          <a:prstGeom prst="rect">
            <a:avLst/>
          </a:prstGeom>
          <a:noFill/>
        </p:spPr>
        <p:txBody>
          <a:bodyPr wrap="square">
            <a:spAutoFit/>
          </a:bodyPr>
          <a:lstStyle/>
          <a:p>
            <a:pPr indent="855663" algn="just">
              <a:spcBef>
                <a:spcPts val="600"/>
              </a:spcBef>
              <a:spcAft>
                <a:spcPts val="600"/>
              </a:spcAft>
              <a:tabLst>
                <a:tab pos="1371600" algn="l"/>
              </a:tabLst>
            </a:pPr>
            <a:r>
              <a:rPr lang="en-US" sz="2900" b="1" dirty="0">
                <a:solidFill>
                  <a:srgbClr val="C00000"/>
                </a:solidFill>
                <a:latin typeface="Arial" panose="020B0604020202020204" pitchFamily="34" charset="0"/>
                <a:cs typeface="Arial" panose="020B0604020202020204" pitchFamily="34" charset="0"/>
              </a:rPr>
              <a:t>1. </a:t>
            </a:r>
            <a:r>
              <a:rPr lang="vi-VN" sz="2900" b="1" dirty="0">
                <a:solidFill>
                  <a:srgbClr val="C00000"/>
                </a:solidFill>
                <a:latin typeface="Arial" panose="020B0604020202020204" pitchFamily="34" charset="0"/>
                <a:cs typeface="Arial" panose="020B0604020202020204" pitchFamily="34" charset="0"/>
              </a:rPr>
              <a:t>Đảng ủy UBND thành phố</a:t>
            </a:r>
            <a:r>
              <a:rPr lang="en-US" sz="2900" b="1" dirty="0">
                <a:solidFill>
                  <a:srgbClr val="C00000"/>
                </a:solidFill>
                <a:latin typeface="Arial" panose="020B0604020202020204" pitchFamily="34" charset="0"/>
                <a:cs typeface="Arial" panose="020B0604020202020204" pitchFamily="34" charset="0"/>
              </a:rPr>
              <a:t> </a:t>
            </a:r>
            <a:r>
              <a:rPr lang="en-US" sz="2900" b="1" dirty="0" err="1">
                <a:solidFill>
                  <a:srgbClr val="C00000"/>
                </a:solidFill>
                <a:latin typeface="Arial" panose="020B0604020202020204" pitchFamily="34" charset="0"/>
                <a:cs typeface="Arial" panose="020B0604020202020204" pitchFamily="34" charset="0"/>
              </a:rPr>
              <a:t>lãnh</a:t>
            </a:r>
            <a:r>
              <a:rPr lang="en-US" sz="2900" b="1" dirty="0">
                <a:solidFill>
                  <a:srgbClr val="C00000"/>
                </a:solidFill>
                <a:latin typeface="Arial" panose="020B0604020202020204" pitchFamily="34" charset="0"/>
                <a:cs typeface="Arial" panose="020B0604020202020204" pitchFamily="34" charset="0"/>
              </a:rPr>
              <a:t> </a:t>
            </a:r>
            <a:r>
              <a:rPr lang="en-US" sz="2900" b="1" dirty="0" err="1">
                <a:solidFill>
                  <a:srgbClr val="C00000"/>
                </a:solidFill>
                <a:latin typeface="Arial" panose="020B0604020202020204" pitchFamily="34" charset="0"/>
                <a:cs typeface="Arial" panose="020B0604020202020204" pitchFamily="34" charset="0"/>
              </a:rPr>
              <a:t>đạo</a:t>
            </a:r>
            <a:r>
              <a:rPr lang="en-US" sz="2900" b="1" dirty="0">
                <a:solidFill>
                  <a:srgbClr val="C00000"/>
                </a:solidFill>
                <a:latin typeface="Arial" panose="020B0604020202020204" pitchFamily="34" charset="0"/>
                <a:cs typeface="Arial" panose="020B0604020202020204" pitchFamily="34" charset="0"/>
              </a:rPr>
              <a:t>, </a:t>
            </a:r>
            <a:r>
              <a:rPr lang="en-US" sz="2900" b="1" dirty="0" err="1">
                <a:solidFill>
                  <a:srgbClr val="C00000"/>
                </a:solidFill>
                <a:latin typeface="Arial" panose="020B0604020202020204" pitchFamily="34" charset="0"/>
                <a:cs typeface="Arial" panose="020B0604020202020204" pitchFamily="34" charset="0"/>
              </a:rPr>
              <a:t>chỉ</a:t>
            </a:r>
            <a:r>
              <a:rPr lang="en-US" sz="2900" b="1" dirty="0">
                <a:solidFill>
                  <a:srgbClr val="C00000"/>
                </a:solidFill>
                <a:latin typeface="Arial" panose="020B0604020202020204" pitchFamily="34" charset="0"/>
                <a:cs typeface="Arial" panose="020B0604020202020204" pitchFamily="34" charset="0"/>
              </a:rPr>
              <a:t> </a:t>
            </a:r>
            <a:r>
              <a:rPr lang="en-US" sz="2900" b="1" dirty="0" err="1">
                <a:solidFill>
                  <a:srgbClr val="C00000"/>
                </a:solidFill>
                <a:latin typeface="Arial" panose="020B0604020202020204" pitchFamily="34" charset="0"/>
                <a:cs typeface="Arial" panose="020B0604020202020204" pitchFamily="34" charset="0"/>
              </a:rPr>
              <a:t>đạo</a:t>
            </a:r>
            <a:r>
              <a:rPr lang="en-US" sz="2900" b="1" dirty="0">
                <a:solidFill>
                  <a:srgbClr val="C00000"/>
                </a:solidFill>
                <a:latin typeface="Arial" panose="020B0604020202020204" pitchFamily="34" charset="0"/>
                <a:cs typeface="Arial" panose="020B0604020202020204" pitchFamily="34" charset="0"/>
              </a:rPr>
              <a:t> </a:t>
            </a:r>
            <a:r>
              <a:rPr lang="en-US" sz="2900" b="1" dirty="0" err="1">
                <a:solidFill>
                  <a:srgbClr val="C00000"/>
                </a:solidFill>
                <a:latin typeface="Arial" panose="020B0604020202020204" pitchFamily="34" charset="0"/>
                <a:cs typeface="Arial" panose="020B0604020202020204" pitchFamily="34" charset="0"/>
              </a:rPr>
              <a:t>Ủy</a:t>
            </a:r>
            <a:r>
              <a:rPr lang="en-US" sz="2900" b="1" dirty="0">
                <a:solidFill>
                  <a:srgbClr val="C00000"/>
                </a:solidFill>
                <a:latin typeface="Arial" panose="020B0604020202020204" pitchFamily="34" charset="0"/>
                <a:cs typeface="Arial" panose="020B0604020202020204" pitchFamily="34" charset="0"/>
              </a:rPr>
              <a:t> ban </a:t>
            </a:r>
            <a:r>
              <a:rPr lang="en-US" sz="2900" b="1" dirty="0" err="1">
                <a:solidFill>
                  <a:srgbClr val="C00000"/>
                </a:solidFill>
                <a:latin typeface="Arial" panose="020B0604020202020204" pitchFamily="34" charset="0"/>
                <a:cs typeface="Arial" panose="020B0604020202020204" pitchFamily="34" charset="0"/>
              </a:rPr>
              <a:t>nhân</a:t>
            </a:r>
            <a:r>
              <a:rPr lang="en-US" sz="2900" b="1" dirty="0">
                <a:solidFill>
                  <a:srgbClr val="C00000"/>
                </a:solidFill>
                <a:latin typeface="Arial" panose="020B0604020202020204" pitchFamily="34" charset="0"/>
                <a:cs typeface="Arial" panose="020B0604020202020204" pitchFamily="34" charset="0"/>
              </a:rPr>
              <a:t> </a:t>
            </a:r>
            <a:r>
              <a:rPr lang="en-US" sz="2900" b="1" dirty="0" err="1">
                <a:solidFill>
                  <a:srgbClr val="C00000"/>
                </a:solidFill>
                <a:latin typeface="Arial" panose="020B0604020202020204" pitchFamily="34" charset="0"/>
                <a:cs typeface="Arial" panose="020B0604020202020204" pitchFamily="34" charset="0"/>
              </a:rPr>
              <a:t>dân</a:t>
            </a:r>
            <a:r>
              <a:rPr lang="en-US" sz="2900" b="1" dirty="0">
                <a:solidFill>
                  <a:srgbClr val="C00000"/>
                </a:solidFill>
                <a:latin typeface="Arial" panose="020B0604020202020204" pitchFamily="34" charset="0"/>
                <a:cs typeface="Arial" panose="020B0604020202020204" pitchFamily="34" charset="0"/>
              </a:rPr>
              <a:t> </a:t>
            </a:r>
            <a:r>
              <a:rPr lang="en-US" sz="2900" b="1" dirty="0" err="1">
                <a:solidFill>
                  <a:srgbClr val="C00000"/>
                </a:solidFill>
                <a:latin typeface="Arial" panose="020B0604020202020204" pitchFamily="34" charset="0"/>
                <a:cs typeface="Arial" panose="020B0604020202020204" pitchFamily="34" charset="0"/>
              </a:rPr>
              <a:t>thành</a:t>
            </a:r>
            <a:r>
              <a:rPr lang="en-US" sz="2900" b="1" dirty="0">
                <a:solidFill>
                  <a:srgbClr val="C00000"/>
                </a:solidFill>
                <a:latin typeface="Arial" panose="020B0604020202020204" pitchFamily="34" charset="0"/>
                <a:cs typeface="Arial" panose="020B0604020202020204" pitchFamily="34" charset="0"/>
              </a:rPr>
              <a:t> </a:t>
            </a:r>
            <a:r>
              <a:rPr lang="en-US" sz="2900" b="1" dirty="0" err="1">
                <a:solidFill>
                  <a:srgbClr val="C00000"/>
                </a:solidFill>
                <a:latin typeface="Arial" panose="020B0604020202020204" pitchFamily="34" charset="0"/>
                <a:cs typeface="Arial" panose="020B0604020202020204" pitchFamily="34" charset="0"/>
              </a:rPr>
              <a:t>phố</a:t>
            </a:r>
            <a:r>
              <a:rPr lang="vi-VN" sz="2900" b="1" dirty="0">
                <a:solidFill>
                  <a:srgbClr val="C00000"/>
                </a:solidFill>
                <a:latin typeface="Arial" panose="020B0604020202020204" pitchFamily="34" charset="0"/>
                <a:cs typeface="Arial" panose="020B0604020202020204" pitchFamily="34" charset="0"/>
              </a:rPr>
              <a:t>: </a:t>
            </a:r>
            <a:r>
              <a:rPr lang="vi-VN" sz="2900" b="1" dirty="0">
                <a:latin typeface="Arial" panose="020B0604020202020204" pitchFamily="34" charset="0"/>
                <a:cs typeface="Arial" panose="020B0604020202020204" pitchFamily="34" charset="0"/>
              </a:rPr>
              <a:t>Xây dựng kế hoạch tổng thể; xác định chỉ tiêu, nhiệm vụ, công trình trọng tâm; xây dựng kịch bản tăng trưởng và tổ chức phát động thi đua toàn thành phố.</a:t>
            </a:r>
            <a:r>
              <a:rPr lang="en-US" sz="2900" b="1" dirty="0">
                <a:latin typeface="Arial" panose="020B0604020202020204" pitchFamily="34" charset="0"/>
                <a:cs typeface="Arial" panose="020B0604020202020204" pitchFamily="34" charset="0"/>
              </a:rPr>
              <a:t> </a:t>
            </a:r>
            <a:r>
              <a:rPr lang="vi-VN" sz="2900" b="1" dirty="0">
                <a:latin typeface="Arial" panose="020B0604020202020204" pitchFamily="34" charset="0"/>
                <a:cs typeface="Arial" panose="020B0604020202020204" pitchFamily="34" charset="0"/>
              </a:rPr>
              <a:t>Chỉ đạo tham mưu tổ chức Lễ phát động phong trào thi đua trong toàn thành phố (hoàn thành trong tháng 5/2026).</a:t>
            </a:r>
            <a:endParaRPr lang="en-US" sz="2900" b="1" dirty="0">
              <a:latin typeface="Arial" panose="020B0604020202020204" pitchFamily="34" charset="0"/>
              <a:cs typeface="Arial" panose="020B0604020202020204" pitchFamily="34" charset="0"/>
            </a:endParaRPr>
          </a:p>
          <a:p>
            <a:pPr indent="855663" algn="just">
              <a:spcBef>
                <a:spcPts val="600"/>
              </a:spcBef>
              <a:spcAft>
                <a:spcPts val="600"/>
              </a:spcAft>
              <a:tabLst>
                <a:tab pos="1371600" algn="l"/>
              </a:tabLst>
            </a:pPr>
            <a:r>
              <a:rPr lang="en-US" sz="2900" b="1" dirty="0">
                <a:solidFill>
                  <a:srgbClr val="C00000"/>
                </a:solidFill>
                <a:latin typeface="Arial" panose="020B0604020202020204" pitchFamily="34" charset="0"/>
                <a:cs typeface="Arial" panose="020B0604020202020204" pitchFamily="34" charset="0"/>
              </a:rPr>
              <a:t>2. </a:t>
            </a:r>
            <a:r>
              <a:rPr lang="vi-VN" sz="2900" b="1" dirty="0">
                <a:solidFill>
                  <a:srgbClr val="C00000"/>
                </a:solidFill>
                <a:latin typeface="Arial" panose="020B0604020202020204" pitchFamily="34" charset="0"/>
                <a:cs typeface="Arial" panose="020B0604020202020204" pitchFamily="34" charset="0"/>
              </a:rPr>
              <a:t>Các cấp ủy, tổ chức đảng: </a:t>
            </a:r>
            <a:r>
              <a:rPr lang="vi-VN" sz="2900" b="1" dirty="0">
                <a:latin typeface="Arial" panose="020B0604020202020204" pitchFamily="34" charset="0"/>
                <a:cs typeface="Arial" panose="020B0604020202020204" pitchFamily="34" charset="0"/>
              </a:rPr>
              <a:t>Quán triệt, cụ thể hóa Nghị quyết; đăng ký nội dung thi đua gắn với nhiệm vụ chính trị và mục tiêu tăng trưởng.</a:t>
            </a:r>
            <a:r>
              <a:rPr lang="en-US" sz="2900" b="1" dirty="0">
                <a:latin typeface="Arial" panose="020B0604020202020204" pitchFamily="34" charset="0"/>
                <a:cs typeface="Arial" panose="020B0604020202020204" pitchFamily="34" charset="0"/>
              </a:rPr>
              <a:t> </a:t>
            </a:r>
            <a:r>
              <a:rPr lang="vi-VN" sz="2900" b="1" dirty="0">
                <a:latin typeface="Arial" panose="020B0604020202020204" pitchFamily="34" charset="0"/>
                <a:cs typeface="Arial" panose="020B0604020202020204" pitchFamily="34" charset="0"/>
              </a:rPr>
              <a:t>Thường xuyên kiểm tra, giám sát tiến độ thực hiện gắn với kết quả thực hiện nhiệm vụ chính trị của địa phương, đơn vị; kịp thời chấn chỉnh những hạn chế, bất cập; báo cáo kết quả thực hiện theo quy định.</a:t>
            </a:r>
            <a:endParaRPr lang="en-US" sz="2900" b="1" dirty="0">
              <a:latin typeface="Arial" panose="020B0604020202020204" pitchFamily="34" charset="0"/>
              <a:cs typeface="Arial" panose="020B0604020202020204" pitchFamily="34" charset="0"/>
            </a:endParaRPr>
          </a:p>
          <a:p>
            <a:pPr indent="855663" algn="just">
              <a:spcBef>
                <a:spcPts val="600"/>
              </a:spcBef>
              <a:spcAft>
                <a:spcPts val="600"/>
              </a:spcAft>
              <a:tabLst>
                <a:tab pos="1371600" algn="l"/>
              </a:tabLst>
            </a:pPr>
            <a:r>
              <a:rPr lang="en-US" sz="2900" b="1" dirty="0">
                <a:solidFill>
                  <a:srgbClr val="C00000"/>
                </a:solidFill>
                <a:latin typeface="Arial" panose="020B0604020202020204" pitchFamily="34" charset="0"/>
                <a:cs typeface="Arial" panose="020B0604020202020204" pitchFamily="34" charset="0"/>
              </a:rPr>
              <a:t>3. </a:t>
            </a:r>
            <a:r>
              <a:rPr lang="en-US" sz="2900" b="1" dirty="0" err="1">
                <a:solidFill>
                  <a:srgbClr val="C00000"/>
                </a:solidFill>
                <a:latin typeface="Arial" panose="020B0604020202020204" pitchFamily="34" charset="0"/>
                <a:cs typeface="Arial" panose="020B0604020202020204" pitchFamily="34" charset="0"/>
              </a:rPr>
              <a:t>Ủy</a:t>
            </a:r>
            <a:r>
              <a:rPr lang="en-US" sz="2900" b="1" dirty="0">
                <a:solidFill>
                  <a:srgbClr val="C00000"/>
                </a:solidFill>
                <a:latin typeface="Arial" panose="020B0604020202020204" pitchFamily="34" charset="0"/>
                <a:cs typeface="Arial" panose="020B0604020202020204" pitchFamily="34" charset="0"/>
              </a:rPr>
              <a:t> ban </a:t>
            </a:r>
            <a:r>
              <a:rPr lang="vi-VN" sz="2900" b="1" dirty="0">
                <a:solidFill>
                  <a:srgbClr val="C00000"/>
                </a:solidFill>
                <a:latin typeface="Arial" panose="020B0604020202020204" pitchFamily="34" charset="0"/>
                <a:cs typeface="Arial" panose="020B0604020202020204" pitchFamily="34" charset="0"/>
              </a:rPr>
              <a:t>MTTQ</a:t>
            </a:r>
            <a:r>
              <a:rPr lang="en-US" sz="2900" b="1" dirty="0">
                <a:solidFill>
                  <a:srgbClr val="C00000"/>
                </a:solidFill>
                <a:latin typeface="Arial" panose="020B0604020202020204" pitchFamily="34" charset="0"/>
                <a:cs typeface="Arial" panose="020B0604020202020204" pitchFamily="34" charset="0"/>
              </a:rPr>
              <a:t>VN</a:t>
            </a:r>
            <a:r>
              <a:rPr lang="vi-VN" sz="2900" b="1" dirty="0">
                <a:solidFill>
                  <a:srgbClr val="C00000"/>
                </a:solidFill>
                <a:latin typeface="Arial" panose="020B0604020202020204" pitchFamily="34" charset="0"/>
                <a:cs typeface="Arial" panose="020B0604020202020204" pitchFamily="34" charset="0"/>
              </a:rPr>
              <a:t> và các tổ chức chính trị - xã hội: </a:t>
            </a:r>
            <a:r>
              <a:rPr lang="vi-VN" sz="2900" b="1" dirty="0">
                <a:latin typeface="Arial" panose="020B0604020202020204" pitchFamily="34" charset="0"/>
                <a:cs typeface="Arial" panose="020B0604020202020204" pitchFamily="34" charset="0"/>
              </a:rPr>
              <a:t>Tăng cường giám sát, phản biện; đẩy mạnh tuyên truyền, vận động Nhân dân hưởng ứng phong trào thi đua.</a:t>
            </a:r>
            <a:endParaRPr lang="en-US" sz="2900" b="1" dirty="0">
              <a:latin typeface="Arial" panose="020B0604020202020204" pitchFamily="34" charset="0"/>
              <a:cs typeface="Arial" panose="020B0604020202020204" pitchFamily="34" charset="0"/>
            </a:endParaRPr>
          </a:p>
          <a:p>
            <a:pPr indent="855663" algn="just">
              <a:spcBef>
                <a:spcPts val="600"/>
              </a:spcBef>
              <a:spcAft>
                <a:spcPts val="600"/>
              </a:spcAft>
              <a:tabLst>
                <a:tab pos="1371600" algn="l"/>
              </a:tabLst>
            </a:pPr>
            <a:r>
              <a:rPr lang="en-US" sz="2900" b="1" dirty="0">
                <a:solidFill>
                  <a:srgbClr val="C00000"/>
                </a:solidFill>
                <a:latin typeface="Arial" panose="020B0604020202020204" pitchFamily="34" charset="0"/>
                <a:cs typeface="Arial" panose="020B0604020202020204" pitchFamily="34" charset="0"/>
              </a:rPr>
              <a:t>4. </a:t>
            </a:r>
            <a:r>
              <a:rPr lang="vi-VN" sz="2900" b="1" dirty="0">
                <a:solidFill>
                  <a:srgbClr val="C00000"/>
                </a:solidFill>
                <a:latin typeface="Arial" panose="020B0604020202020204" pitchFamily="34" charset="0"/>
                <a:cs typeface="Arial" panose="020B0604020202020204" pitchFamily="34" charset="0"/>
              </a:rPr>
              <a:t>Ban Tuyên giáo và Dân vận Thành ủy: </a:t>
            </a:r>
            <a:r>
              <a:rPr lang="vi-VN" sz="2900" b="1" dirty="0">
                <a:latin typeface="Arial" panose="020B0604020202020204" pitchFamily="34" charset="0"/>
                <a:cs typeface="Arial" panose="020B0604020202020204" pitchFamily="34" charset="0"/>
              </a:rPr>
              <a:t>Theo dõi, đôn đốc, tổng hợp kết quả; tham mưu sơ kết, tổng kết, khen thưởng kịp thời.</a:t>
            </a:r>
            <a:endParaRPr lang="en-US" sz="2900" b="1" dirty="0">
              <a:latin typeface="Arial" panose="020B0604020202020204" pitchFamily="34" charset="0"/>
              <a:cs typeface="Arial" panose="020B0604020202020204" pitchFamily="34" charset="0"/>
            </a:endParaRPr>
          </a:p>
          <a:p>
            <a:pPr indent="855663" algn="just">
              <a:spcBef>
                <a:spcPts val="600"/>
              </a:spcBef>
              <a:spcAft>
                <a:spcPts val="600"/>
              </a:spcAft>
              <a:tabLst>
                <a:tab pos="1371600" algn="l"/>
              </a:tabLst>
            </a:pPr>
            <a:r>
              <a:rPr lang="en-US" sz="2900" b="1" dirty="0">
                <a:solidFill>
                  <a:srgbClr val="C00000"/>
                </a:solidFill>
                <a:latin typeface="Arial" panose="020B0604020202020204" pitchFamily="34" charset="0"/>
                <a:cs typeface="Arial" panose="020B0604020202020204" pitchFamily="34" charset="0"/>
              </a:rPr>
              <a:t>5. </a:t>
            </a:r>
            <a:r>
              <a:rPr lang="vi-VN" sz="2900" b="1" dirty="0">
                <a:solidFill>
                  <a:srgbClr val="C00000"/>
                </a:solidFill>
                <a:latin typeface="Arial" panose="020B0604020202020204" pitchFamily="34" charset="0"/>
                <a:cs typeface="Arial" panose="020B0604020202020204" pitchFamily="34" charset="0"/>
              </a:rPr>
              <a:t>Người đứng đầu các cơ quan, đơn vị, địa phương: </a:t>
            </a:r>
            <a:r>
              <a:rPr lang="vi-VN" sz="2900" b="1" dirty="0">
                <a:latin typeface="Arial" panose="020B0604020202020204" pitchFamily="34" charset="0"/>
                <a:cs typeface="Arial" panose="020B0604020202020204" pitchFamily="34" charset="0"/>
              </a:rPr>
              <a:t>Trực tiếp đăng ký nhiệm vụ, công trình, phần việc cụ thể; lấy kết quả thực hiện làm căn cứ đánh giá, xếp loại và xem xét trách nhiệm.</a:t>
            </a:r>
          </a:p>
        </p:txBody>
      </p:sp>
    </p:spTree>
    <p:extLst>
      <p:ext uri="{BB962C8B-B14F-4D97-AF65-F5344CB8AC3E}">
        <p14:creationId xmlns:p14="http://schemas.microsoft.com/office/powerpoint/2010/main" val="1790935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B1DFE7-1A4A-98B7-949D-9DAEE6538696}"/>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6366381A-4EE7-CCD9-B4E8-0ACF6B94F7EC}"/>
              </a:ext>
            </a:extLst>
          </p:cNvPr>
          <p:cNvSpPr>
            <a:spLocks noGrp="1"/>
          </p:cNvSpPr>
          <p:nvPr>
            <p:ph idx="1"/>
          </p:nvPr>
        </p:nvSpPr>
        <p:spPr/>
        <p:txBody>
          <a:bodyPr/>
          <a:lstStyle/>
          <a:p>
            <a:endParaRPr lang="vi-VN"/>
          </a:p>
        </p:txBody>
      </p:sp>
      <p:sp>
        <p:nvSpPr>
          <p:cNvPr id="4" name="Chỗ dành sẵn cho Số hiệu Bản chiếu 3">
            <a:extLst>
              <a:ext uri="{FF2B5EF4-FFF2-40B4-BE49-F238E27FC236}">
                <a16:creationId xmlns:a16="http://schemas.microsoft.com/office/drawing/2014/main" id="{2A5D1323-46CD-95F3-0B45-4099ED390B04}"/>
              </a:ext>
            </a:extLst>
          </p:cNvPr>
          <p:cNvSpPr>
            <a:spLocks noGrp="1"/>
          </p:cNvSpPr>
          <p:nvPr>
            <p:ph type="sldNum" sz="quarter" idx="12"/>
          </p:nvPr>
        </p:nvSpPr>
        <p:spPr>
          <a:xfrm>
            <a:off x="6365093" y="5530664"/>
            <a:ext cx="2133600" cy="365125"/>
          </a:xfrm>
        </p:spPr>
        <p:txBody>
          <a:bodyPr/>
          <a:lstStyle/>
          <a:p>
            <a:fld id="{B6F15528-21DE-4FAA-801E-634DDDAF4B2B}" type="slidenum">
              <a:rPr lang="en-US" smtClean="0"/>
              <a:pPr/>
              <a:t>22</a:t>
            </a:fld>
            <a:endParaRPr lang="en-US"/>
          </a:p>
        </p:txBody>
      </p:sp>
      <p:sp>
        <p:nvSpPr>
          <p:cNvPr id="5" name="Chỗ dành sẵn cho Số hiệu Bản chiếu 3">
            <a:extLst>
              <a:ext uri="{FF2B5EF4-FFF2-40B4-BE49-F238E27FC236}">
                <a16:creationId xmlns:a16="http://schemas.microsoft.com/office/drawing/2014/main" id="{766F0835-DE16-271B-2F00-83631FEEDE0A}"/>
              </a:ext>
            </a:extLst>
          </p:cNvPr>
          <p:cNvSpPr txBox="1">
            <a:spLocks/>
          </p:cNvSpPr>
          <p:nvPr/>
        </p:nvSpPr>
        <p:spPr>
          <a:xfrm>
            <a:off x="5610660" y="601196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22</a:t>
            </a:fld>
            <a:endParaRPr lang="en-US"/>
          </a:p>
        </p:txBody>
      </p:sp>
      <p:pic>
        <p:nvPicPr>
          <p:cNvPr id="6" name="Picture 4" descr="A white and orange striped surface&#10;&#10;Description automatically generated">
            <a:extLst>
              <a:ext uri="{FF2B5EF4-FFF2-40B4-BE49-F238E27FC236}">
                <a16:creationId xmlns:a16="http://schemas.microsoft.com/office/drawing/2014/main" id="{619E620C-A3A1-C057-1756-99D84F7601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
            <a:ext cx="18276903" cy="10287000"/>
          </a:xfrm>
          <a:prstGeom prst="rect">
            <a:avLst/>
          </a:prstGeom>
          <a:ln>
            <a:solidFill>
              <a:srgbClr val="FF0000"/>
            </a:solidFill>
          </a:ln>
        </p:spPr>
      </p:pic>
      <p:grpSp>
        <p:nvGrpSpPr>
          <p:cNvPr id="7" name="Group 2">
            <a:extLst>
              <a:ext uri="{FF2B5EF4-FFF2-40B4-BE49-F238E27FC236}">
                <a16:creationId xmlns:a16="http://schemas.microsoft.com/office/drawing/2014/main" id="{7D5E74E2-77DF-D95D-054F-7536D2705B10}"/>
              </a:ext>
            </a:extLst>
          </p:cNvPr>
          <p:cNvGrpSpPr/>
          <p:nvPr/>
        </p:nvGrpSpPr>
        <p:grpSpPr>
          <a:xfrm>
            <a:off x="5185" y="58681"/>
            <a:ext cx="2964100" cy="1440233"/>
            <a:chOff x="4762196" y="2546149"/>
            <a:chExt cx="4411048" cy="1765702"/>
          </a:xfrm>
        </p:grpSpPr>
        <p:pic>
          <p:nvPicPr>
            <p:cNvPr id="8" name="Picture 5" descr="A red flag with a yellow symbol&#10;&#10;Description automatically generated">
              <a:extLst>
                <a:ext uri="{FF2B5EF4-FFF2-40B4-BE49-F238E27FC236}">
                  <a16:creationId xmlns:a16="http://schemas.microsoft.com/office/drawing/2014/main" id="{E00C80FF-9A2F-3AE1-43C4-F6B6E39198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196" y="2552500"/>
              <a:ext cx="2667608" cy="1752999"/>
            </a:xfrm>
            <a:prstGeom prst="rect">
              <a:avLst/>
            </a:prstGeom>
          </p:spPr>
        </p:pic>
        <p:pic>
          <p:nvPicPr>
            <p:cNvPr id="9" name="Picture 6" descr="A red flag with a yellow star&#10;&#10;Description automatically generated">
              <a:extLst>
                <a:ext uri="{FF2B5EF4-FFF2-40B4-BE49-F238E27FC236}">
                  <a16:creationId xmlns:a16="http://schemas.microsoft.com/office/drawing/2014/main" id="{088DB59F-6862-E912-08E0-00580C3E11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635" y="2546149"/>
              <a:ext cx="2667609" cy="1765702"/>
            </a:xfrm>
            <a:prstGeom prst="rect">
              <a:avLst/>
            </a:prstGeom>
          </p:spPr>
        </p:pic>
      </p:grpSp>
      <p:sp>
        <p:nvSpPr>
          <p:cNvPr id="10" name="Rectangle 27">
            <a:extLst>
              <a:ext uri="{FF2B5EF4-FFF2-40B4-BE49-F238E27FC236}">
                <a16:creationId xmlns:a16="http://schemas.microsoft.com/office/drawing/2014/main" id="{FDFE21A5-505F-3CF5-E479-5F51971A5BA1}"/>
              </a:ext>
            </a:extLst>
          </p:cNvPr>
          <p:cNvSpPr/>
          <p:nvPr/>
        </p:nvSpPr>
        <p:spPr>
          <a:xfrm>
            <a:off x="6070596" y="1711290"/>
            <a:ext cx="7270488" cy="144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14" name="TextBox 38">
            <a:extLst>
              <a:ext uri="{FF2B5EF4-FFF2-40B4-BE49-F238E27FC236}">
                <a16:creationId xmlns:a16="http://schemas.microsoft.com/office/drawing/2014/main" id="{F87A3447-C84B-0E21-598A-A2DA1E6AC0F5}"/>
              </a:ext>
            </a:extLst>
          </p:cNvPr>
          <p:cNvSpPr txBox="1"/>
          <p:nvPr/>
        </p:nvSpPr>
        <p:spPr>
          <a:xfrm>
            <a:off x="3206504" y="401570"/>
            <a:ext cx="14624295" cy="1218323"/>
          </a:xfrm>
          <a:prstGeom prst="rect">
            <a:avLst/>
          </a:prstGeom>
          <a:noFill/>
          <a:effectLst>
            <a:outerShdw blurRad="12700" dist="12700" dir="2700000" algn="tl" rotWithShape="0">
              <a:prstClr val="black">
                <a:alpha val="40000"/>
              </a:prstClr>
            </a:outerShdw>
          </a:effectLst>
        </p:spPr>
        <p:txBody>
          <a:bodyPr wrap="square" lIns="137160" tIns="68580" rIns="137160" bIns="86400" rtlCol="0">
            <a:spAutoFit/>
          </a:bodyPr>
          <a:lstStyle/>
          <a:p>
            <a:pPr marR="0" algn="ctr">
              <a:spcBef>
                <a:spcPts val="0"/>
              </a:spcBef>
              <a:spcAft>
                <a:spcPts val="600"/>
              </a:spcAft>
            </a:pPr>
            <a:r>
              <a:rPr lang="en-US" sz="3200" b="1" dirty="0">
                <a:solidFill>
                  <a:srgbClr val="C00000"/>
                </a:solidFill>
                <a:latin typeface="Segoe UI" panose="020B0502040204020203" pitchFamily="34" charset="0"/>
                <a:ea typeface="Aptos"/>
                <a:cs typeface="Segoe UI" panose="020B0502040204020203" pitchFamily="34" charset="0"/>
              </a:rPr>
              <a:t>THỜI GIAN CỤ THỂ THEO LỘ TRÌNH ĐỐI VỚI CƠ QUAN, ĐƠN VỊ,</a:t>
            </a:r>
          </a:p>
          <a:p>
            <a:pPr marR="0" algn="ctr">
              <a:spcBef>
                <a:spcPts val="0"/>
              </a:spcBef>
              <a:spcAft>
                <a:spcPts val="600"/>
              </a:spcAft>
            </a:pPr>
            <a:r>
              <a:rPr lang="en-US" sz="3200" b="1" dirty="0">
                <a:solidFill>
                  <a:srgbClr val="C00000"/>
                </a:solidFill>
                <a:latin typeface="Segoe UI" panose="020B0502040204020203" pitchFamily="34" charset="0"/>
                <a:ea typeface="Aptos"/>
                <a:cs typeface="Segoe UI" panose="020B0502040204020203" pitchFamily="34" charset="0"/>
              </a:rPr>
              <a:t>ĐỊA PHƯƠNG ĐƯỢC CỤ THỂ TẠI PHỤ LỤC KÈM THEO NGHỊ QUYẾT</a:t>
            </a:r>
          </a:p>
        </p:txBody>
      </p:sp>
      <p:grpSp>
        <p:nvGrpSpPr>
          <p:cNvPr id="15" name="Group 6">
            <a:extLst>
              <a:ext uri="{FF2B5EF4-FFF2-40B4-BE49-F238E27FC236}">
                <a16:creationId xmlns:a16="http://schemas.microsoft.com/office/drawing/2014/main" id="{E6765640-EC91-7E5F-7A1B-0DD2188FC8F0}"/>
              </a:ext>
            </a:extLst>
          </p:cNvPr>
          <p:cNvGrpSpPr/>
          <p:nvPr/>
        </p:nvGrpSpPr>
        <p:grpSpPr>
          <a:xfrm>
            <a:off x="3431741" y="3438970"/>
            <a:ext cx="1800000" cy="919254"/>
            <a:chOff x="827584" y="2315185"/>
            <a:chExt cx="1800000" cy="1008000"/>
          </a:xfrm>
        </p:grpSpPr>
        <p:sp>
          <p:nvSpPr>
            <p:cNvPr id="16" name="Right Arrow 7">
              <a:extLst>
                <a:ext uri="{FF2B5EF4-FFF2-40B4-BE49-F238E27FC236}">
                  <a16:creationId xmlns:a16="http://schemas.microsoft.com/office/drawing/2014/main" id="{98CE64DC-B9CA-0A8A-2F11-1D4E8FDB15C3}"/>
                </a:ext>
              </a:extLst>
            </p:cNvPr>
            <p:cNvSpPr/>
            <p:nvPr/>
          </p:nvSpPr>
          <p:spPr>
            <a:xfrm>
              <a:off x="827584" y="2369185"/>
              <a:ext cx="1800000" cy="900000"/>
            </a:xfrm>
            <a:prstGeom prst="rightArrow">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800">
                <a:latin typeface="Segoe UI" panose="020B0502040204020203" pitchFamily="34" charset="0"/>
                <a:cs typeface="Segoe UI" panose="020B0502040204020203" pitchFamily="34" charset="0"/>
              </a:endParaRPr>
            </a:p>
          </p:txBody>
        </p:sp>
        <p:sp>
          <p:nvSpPr>
            <p:cNvPr id="17" name="Rectangle 8">
              <a:extLst>
                <a:ext uri="{FF2B5EF4-FFF2-40B4-BE49-F238E27FC236}">
                  <a16:creationId xmlns:a16="http://schemas.microsoft.com/office/drawing/2014/main" id="{0063B3CE-F978-B35A-1FBE-2BE4DF42B35E}"/>
                </a:ext>
              </a:extLst>
            </p:cNvPr>
            <p:cNvSpPr/>
            <p:nvPr/>
          </p:nvSpPr>
          <p:spPr>
            <a:xfrm>
              <a:off x="1079540" y="2315185"/>
              <a:ext cx="1008000" cy="1008000"/>
            </a:xfrm>
            <a:prstGeom prst="rect">
              <a:avLst/>
            </a:prstGeom>
            <a:solidFill>
              <a:schemeClr val="bg1"/>
            </a:solidFill>
            <a:ln>
              <a:noFill/>
            </a:ln>
            <a:effectLst>
              <a:outerShdw blurRad="63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800">
                <a:latin typeface="Segoe UI" panose="020B0502040204020203" pitchFamily="34" charset="0"/>
                <a:cs typeface="Segoe UI" panose="020B0502040204020203" pitchFamily="34" charset="0"/>
              </a:endParaRPr>
            </a:p>
          </p:txBody>
        </p:sp>
        <p:sp>
          <p:nvSpPr>
            <p:cNvPr id="18" name="Rectangle 9">
              <a:extLst>
                <a:ext uri="{FF2B5EF4-FFF2-40B4-BE49-F238E27FC236}">
                  <a16:creationId xmlns:a16="http://schemas.microsoft.com/office/drawing/2014/main" id="{BCF2DEF5-B2F6-2DCF-CB3B-9A849A872CFE}"/>
                </a:ext>
              </a:extLst>
            </p:cNvPr>
            <p:cNvSpPr/>
            <p:nvPr/>
          </p:nvSpPr>
          <p:spPr>
            <a:xfrm>
              <a:off x="1160122" y="2410777"/>
              <a:ext cx="828000" cy="828000"/>
            </a:xfrm>
            <a:prstGeom prst="rect">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800">
                <a:latin typeface="Segoe UI" panose="020B0502040204020203" pitchFamily="34" charset="0"/>
                <a:cs typeface="Segoe UI" panose="020B0502040204020203" pitchFamily="34" charset="0"/>
              </a:endParaRPr>
            </a:p>
          </p:txBody>
        </p:sp>
        <p:sp>
          <p:nvSpPr>
            <p:cNvPr id="19" name="Text Placeholder 12">
              <a:extLst>
                <a:ext uri="{FF2B5EF4-FFF2-40B4-BE49-F238E27FC236}">
                  <a16:creationId xmlns:a16="http://schemas.microsoft.com/office/drawing/2014/main" id="{69F12CBE-506D-8255-7E4C-BD9C5641EE21}"/>
                </a:ext>
              </a:extLst>
            </p:cNvPr>
            <p:cNvSpPr txBox="1">
              <a:spLocks/>
            </p:cNvSpPr>
            <p:nvPr/>
          </p:nvSpPr>
          <p:spPr>
            <a:xfrm>
              <a:off x="1291518" y="2608898"/>
              <a:ext cx="565207" cy="420574"/>
            </a:xfrm>
            <a:prstGeom prst="rect">
              <a:avLst/>
            </a:prstGeom>
          </p:spPr>
          <p:txBody>
            <a:bodyPr lIns="0" tIns="0" rIns="0" bIns="0" anchor="ctr"/>
            <a:lstStyle>
              <a:lvl1pPr marL="0" indent="0" algn="l" defTabSz="914400" rtl="0" eaLnBrk="1" latinLnBrk="0" hangingPunct="1">
                <a:spcBef>
                  <a:spcPct val="20000"/>
                </a:spcBef>
                <a:buFontTx/>
                <a:buNone/>
                <a:defRPr sz="3200" b="1"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800" dirty="0">
                  <a:solidFill>
                    <a:schemeClr val="bg1"/>
                  </a:solidFill>
                  <a:latin typeface="Segoe UI" panose="020B0502040204020203" pitchFamily="34" charset="0"/>
                  <a:cs typeface="Segoe UI" panose="020B0502040204020203" pitchFamily="34" charset="0"/>
                </a:rPr>
                <a:t>02</a:t>
              </a:r>
            </a:p>
          </p:txBody>
        </p:sp>
      </p:grpSp>
      <p:grpSp>
        <p:nvGrpSpPr>
          <p:cNvPr id="20" name="Group 11">
            <a:extLst>
              <a:ext uri="{FF2B5EF4-FFF2-40B4-BE49-F238E27FC236}">
                <a16:creationId xmlns:a16="http://schemas.microsoft.com/office/drawing/2014/main" id="{4D270ACF-17CE-8A95-CF58-2FDD1B1B3524}"/>
              </a:ext>
            </a:extLst>
          </p:cNvPr>
          <p:cNvGrpSpPr/>
          <p:nvPr/>
        </p:nvGrpSpPr>
        <p:grpSpPr>
          <a:xfrm>
            <a:off x="5448036" y="3438970"/>
            <a:ext cx="1800000" cy="919254"/>
            <a:chOff x="827584" y="2315185"/>
            <a:chExt cx="1800000" cy="1008000"/>
          </a:xfrm>
        </p:grpSpPr>
        <p:sp>
          <p:nvSpPr>
            <p:cNvPr id="21" name="Right Arrow 12">
              <a:extLst>
                <a:ext uri="{FF2B5EF4-FFF2-40B4-BE49-F238E27FC236}">
                  <a16:creationId xmlns:a16="http://schemas.microsoft.com/office/drawing/2014/main" id="{77A37FA9-8726-E069-AE63-2FDECC7BF54D}"/>
                </a:ext>
              </a:extLst>
            </p:cNvPr>
            <p:cNvSpPr/>
            <p:nvPr/>
          </p:nvSpPr>
          <p:spPr>
            <a:xfrm>
              <a:off x="827584" y="2369185"/>
              <a:ext cx="1800000" cy="900000"/>
            </a:xfrm>
            <a:prstGeom prst="rightArrow">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800" dirty="0">
                <a:latin typeface="Segoe UI" panose="020B0502040204020203" pitchFamily="34" charset="0"/>
                <a:cs typeface="Segoe UI" panose="020B0502040204020203" pitchFamily="34" charset="0"/>
              </a:endParaRPr>
            </a:p>
          </p:txBody>
        </p:sp>
        <p:sp>
          <p:nvSpPr>
            <p:cNvPr id="22" name="Rectangle 13">
              <a:extLst>
                <a:ext uri="{FF2B5EF4-FFF2-40B4-BE49-F238E27FC236}">
                  <a16:creationId xmlns:a16="http://schemas.microsoft.com/office/drawing/2014/main" id="{ADE63CDD-F0DD-2EAB-40A3-BFC4FDAE9DCF}"/>
                </a:ext>
              </a:extLst>
            </p:cNvPr>
            <p:cNvSpPr/>
            <p:nvPr/>
          </p:nvSpPr>
          <p:spPr>
            <a:xfrm>
              <a:off x="1079540" y="2315185"/>
              <a:ext cx="1008000" cy="1008000"/>
            </a:xfrm>
            <a:prstGeom prst="rect">
              <a:avLst/>
            </a:prstGeom>
            <a:solidFill>
              <a:schemeClr val="bg1"/>
            </a:solidFill>
            <a:ln>
              <a:noFill/>
            </a:ln>
            <a:effectLst>
              <a:outerShdw blurRad="63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800">
                <a:latin typeface="Segoe UI" panose="020B0502040204020203" pitchFamily="34" charset="0"/>
                <a:cs typeface="Segoe UI" panose="020B0502040204020203" pitchFamily="34" charset="0"/>
              </a:endParaRPr>
            </a:p>
          </p:txBody>
        </p:sp>
        <p:sp>
          <p:nvSpPr>
            <p:cNvPr id="23" name="Rectangle 14">
              <a:extLst>
                <a:ext uri="{FF2B5EF4-FFF2-40B4-BE49-F238E27FC236}">
                  <a16:creationId xmlns:a16="http://schemas.microsoft.com/office/drawing/2014/main" id="{A86C078B-F5E5-4C99-4A84-F2C6DA5099A4}"/>
                </a:ext>
              </a:extLst>
            </p:cNvPr>
            <p:cNvSpPr/>
            <p:nvPr/>
          </p:nvSpPr>
          <p:spPr>
            <a:xfrm>
              <a:off x="1160122" y="2410777"/>
              <a:ext cx="828000" cy="828000"/>
            </a:xfrm>
            <a:prstGeom prst="rect">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800">
                <a:latin typeface="Segoe UI" panose="020B0502040204020203" pitchFamily="34" charset="0"/>
                <a:cs typeface="Segoe UI" panose="020B0502040204020203" pitchFamily="34" charset="0"/>
              </a:endParaRPr>
            </a:p>
          </p:txBody>
        </p:sp>
        <p:sp>
          <p:nvSpPr>
            <p:cNvPr id="24" name="Text Placeholder 12">
              <a:extLst>
                <a:ext uri="{FF2B5EF4-FFF2-40B4-BE49-F238E27FC236}">
                  <a16:creationId xmlns:a16="http://schemas.microsoft.com/office/drawing/2014/main" id="{B2A30A21-2D13-1C9C-8B68-EA17BB861E99}"/>
                </a:ext>
              </a:extLst>
            </p:cNvPr>
            <p:cNvSpPr txBox="1">
              <a:spLocks/>
            </p:cNvSpPr>
            <p:nvPr/>
          </p:nvSpPr>
          <p:spPr>
            <a:xfrm>
              <a:off x="1291518" y="2608898"/>
              <a:ext cx="565207" cy="420574"/>
            </a:xfrm>
            <a:prstGeom prst="rect">
              <a:avLst/>
            </a:prstGeom>
          </p:spPr>
          <p:txBody>
            <a:bodyPr lIns="0" tIns="0" rIns="0" bIns="0" anchor="ctr"/>
            <a:lstStyle>
              <a:lvl1pPr marL="0" indent="0" algn="l" defTabSz="914400" rtl="0" eaLnBrk="1" latinLnBrk="0" hangingPunct="1">
                <a:spcBef>
                  <a:spcPct val="20000"/>
                </a:spcBef>
                <a:buFontTx/>
                <a:buNone/>
                <a:defRPr sz="3200" b="1"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800" dirty="0">
                  <a:solidFill>
                    <a:schemeClr val="bg1"/>
                  </a:solidFill>
                  <a:latin typeface="Segoe UI" panose="020B0502040204020203" pitchFamily="34" charset="0"/>
                  <a:cs typeface="Segoe UI" panose="020B0502040204020203" pitchFamily="34" charset="0"/>
                </a:rPr>
                <a:t>03</a:t>
              </a:r>
            </a:p>
          </p:txBody>
        </p:sp>
      </p:grpSp>
      <p:grpSp>
        <p:nvGrpSpPr>
          <p:cNvPr id="25" name="Group 16">
            <a:extLst>
              <a:ext uri="{FF2B5EF4-FFF2-40B4-BE49-F238E27FC236}">
                <a16:creationId xmlns:a16="http://schemas.microsoft.com/office/drawing/2014/main" id="{F47FC808-1333-6F5D-1A59-525E6141D14B}"/>
              </a:ext>
            </a:extLst>
          </p:cNvPr>
          <p:cNvGrpSpPr/>
          <p:nvPr/>
        </p:nvGrpSpPr>
        <p:grpSpPr>
          <a:xfrm>
            <a:off x="7428671" y="3438970"/>
            <a:ext cx="1800000" cy="919254"/>
            <a:chOff x="827584" y="2315185"/>
            <a:chExt cx="1800000" cy="1008000"/>
          </a:xfrm>
        </p:grpSpPr>
        <p:sp>
          <p:nvSpPr>
            <p:cNvPr id="26" name="Right Arrow 17">
              <a:extLst>
                <a:ext uri="{FF2B5EF4-FFF2-40B4-BE49-F238E27FC236}">
                  <a16:creationId xmlns:a16="http://schemas.microsoft.com/office/drawing/2014/main" id="{0EBA9785-F214-710A-D2E7-D11AFAEFCF89}"/>
                </a:ext>
              </a:extLst>
            </p:cNvPr>
            <p:cNvSpPr/>
            <p:nvPr/>
          </p:nvSpPr>
          <p:spPr>
            <a:xfrm>
              <a:off x="827584" y="2369185"/>
              <a:ext cx="1800000" cy="900000"/>
            </a:xfrm>
            <a:prstGeom prst="rightArrow">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800">
                <a:latin typeface="Segoe UI" panose="020B0502040204020203" pitchFamily="34" charset="0"/>
                <a:cs typeface="Segoe UI" panose="020B0502040204020203" pitchFamily="34" charset="0"/>
              </a:endParaRPr>
            </a:p>
          </p:txBody>
        </p:sp>
        <p:sp>
          <p:nvSpPr>
            <p:cNvPr id="27" name="Rectangle 18">
              <a:extLst>
                <a:ext uri="{FF2B5EF4-FFF2-40B4-BE49-F238E27FC236}">
                  <a16:creationId xmlns:a16="http://schemas.microsoft.com/office/drawing/2014/main" id="{0D98FADD-8D08-ACEA-4A3A-A26836B49F60}"/>
                </a:ext>
              </a:extLst>
            </p:cNvPr>
            <p:cNvSpPr/>
            <p:nvPr/>
          </p:nvSpPr>
          <p:spPr>
            <a:xfrm>
              <a:off x="1079540" y="2315185"/>
              <a:ext cx="1008000" cy="1008000"/>
            </a:xfrm>
            <a:prstGeom prst="rect">
              <a:avLst/>
            </a:prstGeom>
            <a:solidFill>
              <a:schemeClr val="bg1"/>
            </a:solidFill>
            <a:ln>
              <a:noFill/>
            </a:ln>
            <a:effectLst>
              <a:outerShdw blurRad="63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800">
                <a:latin typeface="Segoe UI" panose="020B0502040204020203" pitchFamily="34" charset="0"/>
                <a:cs typeface="Segoe UI" panose="020B0502040204020203" pitchFamily="34" charset="0"/>
              </a:endParaRPr>
            </a:p>
          </p:txBody>
        </p:sp>
        <p:sp>
          <p:nvSpPr>
            <p:cNvPr id="28" name="Rectangle 19">
              <a:extLst>
                <a:ext uri="{FF2B5EF4-FFF2-40B4-BE49-F238E27FC236}">
                  <a16:creationId xmlns:a16="http://schemas.microsoft.com/office/drawing/2014/main" id="{1D53CD14-51A9-A69E-0059-329030B13E06}"/>
                </a:ext>
              </a:extLst>
            </p:cNvPr>
            <p:cNvSpPr/>
            <p:nvPr/>
          </p:nvSpPr>
          <p:spPr>
            <a:xfrm>
              <a:off x="1160122" y="2410777"/>
              <a:ext cx="828000" cy="828000"/>
            </a:xfrm>
            <a:prstGeom prst="rect">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800">
                <a:latin typeface="Segoe UI" panose="020B0502040204020203" pitchFamily="34" charset="0"/>
                <a:cs typeface="Segoe UI" panose="020B0502040204020203" pitchFamily="34" charset="0"/>
              </a:endParaRPr>
            </a:p>
          </p:txBody>
        </p:sp>
        <p:sp>
          <p:nvSpPr>
            <p:cNvPr id="29" name="Text Placeholder 12">
              <a:extLst>
                <a:ext uri="{FF2B5EF4-FFF2-40B4-BE49-F238E27FC236}">
                  <a16:creationId xmlns:a16="http://schemas.microsoft.com/office/drawing/2014/main" id="{C46DFC4B-89E9-111E-0399-1E08059F107A}"/>
                </a:ext>
              </a:extLst>
            </p:cNvPr>
            <p:cNvSpPr txBox="1">
              <a:spLocks/>
            </p:cNvSpPr>
            <p:nvPr/>
          </p:nvSpPr>
          <p:spPr>
            <a:xfrm>
              <a:off x="1291518" y="2608898"/>
              <a:ext cx="565207" cy="420574"/>
            </a:xfrm>
            <a:prstGeom prst="rect">
              <a:avLst/>
            </a:prstGeom>
          </p:spPr>
          <p:txBody>
            <a:bodyPr lIns="0" tIns="0" rIns="0" bIns="0" anchor="ctr"/>
            <a:lstStyle>
              <a:lvl1pPr marL="0" indent="0" algn="l" defTabSz="914400" rtl="0" eaLnBrk="1" latinLnBrk="0" hangingPunct="1">
                <a:spcBef>
                  <a:spcPct val="20000"/>
                </a:spcBef>
                <a:buFontTx/>
                <a:buNone/>
                <a:defRPr sz="3200" b="1"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800" dirty="0">
                  <a:solidFill>
                    <a:schemeClr val="bg1"/>
                  </a:solidFill>
                  <a:latin typeface="Segoe UI" panose="020B0502040204020203" pitchFamily="34" charset="0"/>
                  <a:cs typeface="Segoe UI" panose="020B0502040204020203" pitchFamily="34" charset="0"/>
                </a:rPr>
                <a:t>04</a:t>
              </a:r>
            </a:p>
          </p:txBody>
        </p:sp>
      </p:grpSp>
      <p:grpSp>
        <p:nvGrpSpPr>
          <p:cNvPr id="30" name="Group 21">
            <a:extLst>
              <a:ext uri="{FF2B5EF4-FFF2-40B4-BE49-F238E27FC236}">
                <a16:creationId xmlns:a16="http://schemas.microsoft.com/office/drawing/2014/main" id="{60558FE3-9CDB-7A92-42B2-F009E1527023}"/>
              </a:ext>
            </a:extLst>
          </p:cNvPr>
          <p:cNvGrpSpPr/>
          <p:nvPr/>
        </p:nvGrpSpPr>
        <p:grpSpPr>
          <a:xfrm>
            <a:off x="9409306" y="3438970"/>
            <a:ext cx="1800000" cy="919254"/>
            <a:chOff x="827584" y="2315185"/>
            <a:chExt cx="1800000" cy="1008000"/>
          </a:xfrm>
        </p:grpSpPr>
        <p:sp>
          <p:nvSpPr>
            <p:cNvPr id="31" name="Right Arrow 22">
              <a:extLst>
                <a:ext uri="{FF2B5EF4-FFF2-40B4-BE49-F238E27FC236}">
                  <a16:creationId xmlns:a16="http://schemas.microsoft.com/office/drawing/2014/main" id="{7D439D15-69F2-EA87-9A4F-4A9DD45EC078}"/>
                </a:ext>
              </a:extLst>
            </p:cNvPr>
            <p:cNvSpPr/>
            <p:nvPr/>
          </p:nvSpPr>
          <p:spPr>
            <a:xfrm>
              <a:off x="827584" y="2369185"/>
              <a:ext cx="1800000" cy="900000"/>
            </a:xfrm>
            <a:prstGeom prst="rightArrow">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800">
                <a:latin typeface="Segoe UI" panose="020B0502040204020203" pitchFamily="34" charset="0"/>
                <a:cs typeface="Segoe UI" panose="020B0502040204020203" pitchFamily="34" charset="0"/>
              </a:endParaRPr>
            </a:p>
          </p:txBody>
        </p:sp>
        <p:sp>
          <p:nvSpPr>
            <p:cNvPr id="32" name="Rectangle 23">
              <a:extLst>
                <a:ext uri="{FF2B5EF4-FFF2-40B4-BE49-F238E27FC236}">
                  <a16:creationId xmlns:a16="http://schemas.microsoft.com/office/drawing/2014/main" id="{CAE39698-91DE-06B5-0BE0-DC92AD10F287}"/>
                </a:ext>
              </a:extLst>
            </p:cNvPr>
            <p:cNvSpPr/>
            <p:nvPr/>
          </p:nvSpPr>
          <p:spPr>
            <a:xfrm>
              <a:off x="1079540" y="2315185"/>
              <a:ext cx="1008000" cy="1008000"/>
            </a:xfrm>
            <a:prstGeom prst="rect">
              <a:avLst/>
            </a:prstGeom>
            <a:solidFill>
              <a:schemeClr val="bg1"/>
            </a:solidFill>
            <a:ln>
              <a:noFill/>
            </a:ln>
            <a:effectLst>
              <a:outerShdw blurRad="63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800">
                <a:latin typeface="Segoe UI" panose="020B0502040204020203" pitchFamily="34" charset="0"/>
                <a:cs typeface="Segoe UI" panose="020B0502040204020203" pitchFamily="34" charset="0"/>
              </a:endParaRPr>
            </a:p>
          </p:txBody>
        </p:sp>
        <p:sp>
          <p:nvSpPr>
            <p:cNvPr id="33" name="Rectangle 24">
              <a:extLst>
                <a:ext uri="{FF2B5EF4-FFF2-40B4-BE49-F238E27FC236}">
                  <a16:creationId xmlns:a16="http://schemas.microsoft.com/office/drawing/2014/main" id="{5D0363FE-E193-1DA5-FB6D-5729E4EED30F}"/>
                </a:ext>
              </a:extLst>
            </p:cNvPr>
            <p:cNvSpPr/>
            <p:nvPr/>
          </p:nvSpPr>
          <p:spPr>
            <a:xfrm>
              <a:off x="1160122" y="2410777"/>
              <a:ext cx="828000" cy="828000"/>
            </a:xfrm>
            <a:prstGeom prst="rect">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800">
                <a:latin typeface="Segoe UI" panose="020B0502040204020203" pitchFamily="34" charset="0"/>
                <a:cs typeface="Segoe UI" panose="020B0502040204020203" pitchFamily="34" charset="0"/>
              </a:endParaRPr>
            </a:p>
          </p:txBody>
        </p:sp>
        <p:sp>
          <p:nvSpPr>
            <p:cNvPr id="34" name="Text Placeholder 12">
              <a:extLst>
                <a:ext uri="{FF2B5EF4-FFF2-40B4-BE49-F238E27FC236}">
                  <a16:creationId xmlns:a16="http://schemas.microsoft.com/office/drawing/2014/main" id="{2BAAEBDF-4031-30CB-1412-DA34BD2C2E6F}"/>
                </a:ext>
              </a:extLst>
            </p:cNvPr>
            <p:cNvSpPr txBox="1">
              <a:spLocks/>
            </p:cNvSpPr>
            <p:nvPr/>
          </p:nvSpPr>
          <p:spPr>
            <a:xfrm>
              <a:off x="1291518" y="2608898"/>
              <a:ext cx="565207" cy="420574"/>
            </a:xfrm>
            <a:prstGeom prst="rect">
              <a:avLst/>
            </a:prstGeom>
          </p:spPr>
          <p:txBody>
            <a:bodyPr lIns="0" tIns="0" rIns="0" bIns="0" anchor="ctr"/>
            <a:lstStyle>
              <a:lvl1pPr marL="0" indent="0" algn="l" defTabSz="914400" rtl="0" eaLnBrk="1" latinLnBrk="0" hangingPunct="1">
                <a:spcBef>
                  <a:spcPct val="20000"/>
                </a:spcBef>
                <a:buFontTx/>
                <a:buNone/>
                <a:defRPr sz="3200" b="1"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800" dirty="0">
                  <a:solidFill>
                    <a:schemeClr val="bg1"/>
                  </a:solidFill>
                  <a:latin typeface="Segoe UI" panose="020B0502040204020203" pitchFamily="34" charset="0"/>
                  <a:cs typeface="Segoe UI" panose="020B0502040204020203" pitchFamily="34" charset="0"/>
                </a:rPr>
                <a:t>05</a:t>
              </a:r>
            </a:p>
          </p:txBody>
        </p:sp>
      </p:grpSp>
      <p:grpSp>
        <p:nvGrpSpPr>
          <p:cNvPr id="35" name="Group 6">
            <a:extLst>
              <a:ext uri="{FF2B5EF4-FFF2-40B4-BE49-F238E27FC236}">
                <a16:creationId xmlns:a16="http://schemas.microsoft.com/office/drawing/2014/main" id="{4C664907-0F13-0BE1-136B-CDD117506C68}"/>
              </a:ext>
            </a:extLst>
          </p:cNvPr>
          <p:cNvGrpSpPr/>
          <p:nvPr/>
        </p:nvGrpSpPr>
        <p:grpSpPr>
          <a:xfrm>
            <a:off x="1225175" y="3438970"/>
            <a:ext cx="1800000" cy="919254"/>
            <a:chOff x="827584" y="2315185"/>
            <a:chExt cx="1800000" cy="1008000"/>
          </a:xfrm>
        </p:grpSpPr>
        <p:sp>
          <p:nvSpPr>
            <p:cNvPr id="36" name="Right Arrow 7">
              <a:extLst>
                <a:ext uri="{FF2B5EF4-FFF2-40B4-BE49-F238E27FC236}">
                  <a16:creationId xmlns:a16="http://schemas.microsoft.com/office/drawing/2014/main" id="{4A36BE1A-1E14-687A-273A-05B776CB2E2B}"/>
                </a:ext>
              </a:extLst>
            </p:cNvPr>
            <p:cNvSpPr/>
            <p:nvPr/>
          </p:nvSpPr>
          <p:spPr>
            <a:xfrm>
              <a:off x="827584" y="2369185"/>
              <a:ext cx="1800000" cy="900000"/>
            </a:xfrm>
            <a:prstGeom prst="rightArrow">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800" dirty="0">
                <a:latin typeface="Segoe UI" panose="020B0502040204020203" pitchFamily="34" charset="0"/>
                <a:cs typeface="Segoe UI" panose="020B0502040204020203" pitchFamily="34" charset="0"/>
              </a:endParaRPr>
            </a:p>
          </p:txBody>
        </p:sp>
        <p:sp>
          <p:nvSpPr>
            <p:cNvPr id="37" name="Rectangle 8">
              <a:extLst>
                <a:ext uri="{FF2B5EF4-FFF2-40B4-BE49-F238E27FC236}">
                  <a16:creationId xmlns:a16="http://schemas.microsoft.com/office/drawing/2014/main" id="{3D085F3B-45AA-3255-478D-1779B398272C}"/>
                </a:ext>
              </a:extLst>
            </p:cNvPr>
            <p:cNvSpPr/>
            <p:nvPr/>
          </p:nvSpPr>
          <p:spPr>
            <a:xfrm>
              <a:off x="1079540" y="2315185"/>
              <a:ext cx="1008000" cy="1008000"/>
            </a:xfrm>
            <a:prstGeom prst="rect">
              <a:avLst/>
            </a:prstGeom>
            <a:solidFill>
              <a:schemeClr val="bg1"/>
            </a:solidFill>
            <a:ln>
              <a:noFill/>
            </a:ln>
            <a:effectLst>
              <a:outerShdw blurRad="63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800">
                <a:latin typeface="Segoe UI" panose="020B0502040204020203" pitchFamily="34" charset="0"/>
                <a:cs typeface="Segoe UI" panose="020B0502040204020203" pitchFamily="34" charset="0"/>
              </a:endParaRPr>
            </a:p>
          </p:txBody>
        </p:sp>
        <p:sp>
          <p:nvSpPr>
            <p:cNvPr id="38" name="Rectangle 9">
              <a:extLst>
                <a:ext uri="{FF2B5EF4-FFF2-40B4-BE49-F238E27FC236}">
                  <a16:creationId xmlns:a16="http://schemas.microsoft.com/office/drawing/2014/main" id="{EA1858BA-8ADC-D30E-B440-EA8011F48BD6}"/>
                </a:ext>
              </a:extLst>
            </p:cNvPr>
            <p:cNvSpPr/>
            <p:nvPr/>
          </p:nvSpPr>
          <p:spPr>
            <a:xfrm>
              <a:off x="1160122" y="2410777"/>
              <a:ext cx="828000" cy="828000"/>
            </a:xfrm>
            <a:prstGeom prst="rect">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800">
                <a:latin typeface="Segoe UI" panose="020B0502040204020203" pitchFamily="34" charset="0"/>
                <a:cs typeface="Segoe UI" panose="020B0502040204020203" pitchFamily="34" charset="0"/>
              </a:endParaRPr>
            </a:p>
          </p:txBody>
        </p:sp>
        <p:sp>
          <p:nvSpPr>
            <p:cNvPr id="39" name="Text Placeholder 12">
              <a:extLst>
                <a:ext uri="{FF2B5EF4-FFF2-40B4-BE49-F238E27FC236}">
                  <a16:creationId xmlns:a16="http://schemas.microsoft.com/office/drawing/2014/main" id="{FBD50E7E-3363-6479-D0D5-81E102786511}"/>
                </a:ext>
              </a:extLst>
            </p:cNvPr>
            <p:cNvSpPr txBox="1">
              <a:spLocks/>
            </p:cNvSpPr>
            <p:nvPr/>
          </p:nvSpPr>
          <p:spPr>
            <a:xfrm>
              <a:off x="1291518" y="2608898"/>
              <a:ext cx="565207" cy="420574"/>
            </a:xfrm>
            <a:prstGeom prst="rect">
              <a:avLst/>
            </a:prstGeom>
          </p:spPr>
          <p:txBody>
            <a:bodyPr lIns="0" tIns="0" rIns="0" bIns="0" anchor="ctr"/>
            <a:lstStyle>
              <a:lvl1pPr marL="0" indent="0" algn="l" defTabSz="914400" rtl="0" eaLnBrk="1" latinLnBrk="0" hangingPunct="1">
                <a:spcBef>
                  <a:spcPct val="20000"/>
                </a:spcBef>
                <a:buFontTx/>
                <a:buNone/>
                <a:defRPr sz="3200" b="1"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800" dirty="0">
                  <a:solidFill>
                    <a:schemeClr val="bg1"/>
                  </a:solidFill>
                  <a:latin typeface="Segoe UI" panose="020B0502040204020203" pitchFamily="34" charset="0"/>
                  <a:cs typeface="Segoe UI" panose="020B0502040204020203" pitchFamily="34" charset="0"/>
                </a:rPr>
                <a:t>01</a:t>
              </a:r>
            </a:p>
          </p:txBody>
        </p:sp>
      </p:grpSp>
      <p:grpSp>
        <p:nvGrpSpPr>
          <p:cNvPr id="40" name="Group 21">
            <a:extLst>
              <a:ext uri="{FF2B5EF4-FFF2-40B4-BE49-F238E27FC236}">
                <a16:creationId xmlns:a16="http://schemas.microsoft.com/office/drawing/2014/main" id="{9F822E45-0DE8-AF5B-AF89-E1EDEB9E4BA0}"/>
              </a:ext>
            </a:extLst>
          </p:cNvPr>
          <p:cNvGrpSpPr/>
          <p:nvPr/>
        </p:nvGrpSpPr>
        <p:grpSpPr>
          <a:xfrm>
            <a:off x="11369403" y="3438970"/>
            <a:ext cx="1800000" cy="919254"/>
            <a:chOff x="827584" y="2315185"/>
            <a:chExt cx="1800000" cy="1008000"/>
          </a:xfrm>
        </p:grpSpPr>
        <p:sp>
          <p:nvSpPr>
            <p:cNvPr id="41" name="Right Arrow 22">
              <a:extLst>
                <a:ext uri="{FF2B5EF4-FFF2-40B4-BE49-F238E27FC236}">
                  <a16:creationId xmlns:a16="http://schemas.microsoft.com/office/drawing/2014/main" id="{73173529-2057-D484-962C-ED76C7AD5F0A}"/>
                </a:ext>
              </a:extLst>
            </p:cNvPr>
            <p:cNvSpPr/>
            <p:nvPr/>
          </p:nvSpPr>
          <p:spPr>
            <a:xfrm>
              <a:off x="827584" y="2369185"/>
              <a:ext cx="1800000" cy="900000"/>
            </a:xfrm>
            <a:prstGeom prst="rightArrow">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800">
                <a:latin typeface="Segoe UI" panose="020B0502040204020203" pitchFamily="34" charset="0"/>
                <a:cs typeface="Segoe UI" panose="020B0502040204020203" pitchFamily="34" charset="0"/>
              </a:endParaRPr>
            </a:p>
          </p:txBody>
        </p:sp>
        <p:sp>
          <p:nvSpPr>
            <p:cNvPr id="42" name="Rectangle 23">
              <a:extLst>
                <a:ext uri="{FF2B5EF4-FFF2-40B4-BE49-F238E27FC236}">
                  <a16:creationId xmlns:a16="http://schemas.microsoft.com/office/drawing/2014/main" id="{0EF6630F-7068-36E4-F072-517394259D41}"/>
                </a:ext>
              </a:extLst>
            </p:cNvPr>
            <p:cNvSpPr/>
            <p:nvPr/>
          </p:nvSpPr>
          <p:spPr>
            <a:xfrm>
              <a:off x="1079540" y="2315185"/>
              <a:ext cx="1008000" cy="1008000"/>
            </a:xfrm>
            <a:prstGeom prst="rect">
              <a:avLst/>
            </a:prstGeom>
            <a:solidFill>
              <a:schemeClr val="bg1"/>
            </a:solidFill>
            <a:ln>
              <a:noFill/>
            </a:ln>
            <a:effectLst>
              <a:outerShdw blurRad="63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800">
                <a:latin typeface="Segoe UI" panose="020B0502040204020203" pitchFamily="34" charset="0"/>
                <a:cs typeface="Segoe UI" panose="020B0502040204020203" pitchFamily="34" charset="0"/>
              </a:endParaRPr>
            </a:p>
          </p:txBody>
        </p:sp>
        <p:sp>
          <p:nvSpPr>
            <p:cNvPr id="43" name="Rectangle 24">
              <a:extLst>
                <a:ext uri="{FF2B5EF4-FFF2-40B4-BE49-F238E27FC236}">
                  <a16:creationId xmlns:a16="http://schemas.microsoft.com/office/drawing/2014/main" id="{B06E73F7-D587-EEF7-D1F7-834DDD5C0847}"/>
                </a:ext>
              </a:extLst>
            </p:cNvPr>
            <p:cNvSpPr/>
            <p:nvPr/>
          </p:nvSpPr>
          <p:spPr>
            <a:xfrm>
              <a:off x="1160122" y="2410777"/>
              <a:ext cx="828000" cy="828000"/>
            </a:xfrm>
            <a:prstGeom prst="rect">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800">
                <a:latin typeface="Segoe UI" panose="020B0502040204020203" pitchFamily="34" charset="0"/>
                <a:cs typeface="Segoe UI" panose="020B0502040204020203" pitchFamily="34" charset="0"/>
              </a:endParaRPr>
            </a:p>
          </p:txBody>
        </p:sp>
        <p:sp>
          <p:nvSpPr>
            <p:cNvPr id="44" name="Text Placeholder 12">
              <a:extLst>
                <a:ext uri="{FF2B5EF4-FFF2-40B4-BE49-F238E27FC236}">
                  <a16:creationId xmlns:a16="http://schemas.microsoft.com/office/drawing/2014/main" id="{90646D01-3523-E371-BB28-FF4F76AEC7FB}"/>
                </a:ext>
              </a:extLst>
            </p:cNvPr>
            <p:cNvSpPr txBox="1">
              <a:spLocks/>
            </p:cNvSpPr>
            <p:nvPr/>
          </p:nvSpPr>
          <p:spPr>
            <a:xfrm>
              <a:off x="1291518" y="2608898"/>
              <a:ext cx="565207" cy="420574"/>
            </a:xfrm>
            <a:prstGeom prst="rect">
              <a:avLst/>
            </a:prstGeom>
          </p:spPr>
          <p:txBody>
            <a:bodyPr lIns="0" tIns="0" rIns="0" bIns="0" anchor="ctr"/>
            <a:lstStyle>
              <a:lvl1pPr marL="0" indent="0" algn="l" defTabSz="914400" rtl="0" eaLnBrk="1" latinLnBrk="0" hangingPunct="1">
                <a:spcBef>
                  <a:spcPct val="20000"/>
                </a:spcBef>
                <a:buFontTx/>
                <a:buNone/>
                <a:defRPr sz="3200" b="1"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800" dirty="0">
                  <a:solidFill>
                    <a:schemeClr val="bg1"/>
                  </a:solidFill>
                  <a:latin typeface="Segoe UI" panose="020B0502040204020203" pitchFamily="34" charset="0"/>
                  <a:cs typeface="Segoe UI" panose="020B0502040204020203" pitchFamily="34" charset="0"/>
                </a:rPr>
                <a:t>06</a:t>
              </a:r>
            </a:p>
          </p:txBody>
        </p:sp>
      </p:grpSp>
      <p:sp>
        <p:nvSpPr>
          <p:cNvPr id="45" name="Rectangle 26">
            <a:extLst>
              <a:ext uri="{FF2B5EF4-FFF2-40B4-BE49-F238E27FC236}">
                <a16:creationId xmlns:a16="http://schemas.microsoft.com/office/drawing/2014/main" id="{4E697631-71BE-532C-A85B-78487B535CBE}"/>
              </a:ext>
            </a:extLst>
          </p:cNvPr>
          <p:cNvSpPr/>
          <p:nvPr/>
        </p:nvSpPr>
        <p:spPr>
          <a:xfrm>
            <a:off x="3053592" y="4438553"/>
            <a:ext cx="1900075" cy="3696483"/>
          </a:xfrm>
          <a:prstGeom prst="rect">
            <a:avLst/>
          </a:prstGeom>
          <a:solidFill>
            <a:schemeClr val="bg1"/>
          </a:solidFill>
          <a:ln>
            <a:noFill/>
          </a:ln>
          <a:effectLst>
            <a:outerShdw blurRad="63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latin typeface="Segoe UI" panose="020B0502040204020203" pitchFamily="34" charset="0"/>
              <a:cs typeface="Segoe UI" panose="020B0502040204020203" pitchFamily="34" charset="0"/>
            </a:endParaRPr>
          </a:p>
        </p:txBody>
      </p:sp>
      <p:sp>
        <p:nvSpPr>
          <p:cNvPr id="46" name="TextBox 73">
            <a:extLst>
              <a:ext uri="{FF2B5EF4-FFF2-40B4-BE49-F238E27FC236}">
                <a16:creationId xmlns:a16="http://schemas.microsoft.com/office/drawing/2014/main" id="{87007337-108B-60AA-9F56-746A0EE05EEC}"/>
              </a:ext>
            </a:extLst>
          </p:cNvPr>
          <p:cNvSpPr txBox="1"/>
          <p:nvPr/>
        </p:nvSpPr>
        <p:spPr>
          <a:xfrm>
            <a:off x="3066486" y="4850131"/>
            <a:ext cx="1844713" cy="2862322"/>
          </a:xfrm>
          <a:prstGeom prst="rect">
            <a:avLst/>
          </a:prstGeom>
          <a:noFill/>
        </p:spPr>
        <p:txBody>
          <a:bodyPr wrap="square" rtlCol="0">
            <a:spAutoFit/>
          </a:bodyPr>
          <a:lstStyle/>
          <a:p>
            <a:pPr algn="ctr">
              <a:spcBef>
                <a:spcPts val="600"/>
              </a:spcBef>
              <a:spcAft>
                <a:spcPts val="600"/>
              </a:spcAft>
            </a:pPr>
            <a:r>
              <a:rPr lang="vi-VN" b="1" dirty="0"/>
              <a:t>Phân công nhiệm vụ đối với các ban Đảng, Ủy ban Kiểm tra Thành ủy, Văn phòng Thành ủy và Đảng ủy UBND thành phố</a:t>
            </a:r>
            <a:endParaRPr lang="vi-VN" sz="2000" dirty="0">
              <a:latin typeface="Segoe UI" panose="020B0502040204020203" pitchFamily="34" charset="0"/>
              <a:cs typeface="Segoe UI" panose="020B0502040204020203" pitchFamily="34" charset="0"/>
            </a:endParaRPr>
          </a:p>
        </p:txBody>
      </p:sp>
      <p:sp>
        <p:nvSpPr>
          <p:cNvPr id="47" name="Rectangle 26">
            <a:extLst>
              <a:ext uri="{FF2B5EF4-FFF2-40B4-BE49-F238E27FC236}">
                <a16:creationId xmlns:a16="http://schemas.microsoft.com/office/drawing/2014/main" id="{D4AEB7B2-ED30-9344-4ECF-9135753D2D76}"/>
              </a:ext>
            </a:extLst>
          </p:cNvPr>
          <p:cNvSpPr/>
          <p:nvPr/>
        </p:nvSpPr>
        <p:spPr>
          <a:xfrm>
            <a:off x="5007961" y="4438553"/>
            <a:ext cx="2254287" cy="3696483"/>
          </a:xfrm>
          <a:prstGeom prst="rect">
            <a:avLst/>
          </a:prstGeom>
          <a:solidFill>
            <a:schemeClr val="bg1"/>
          </a:solidFill>
          <a:ln>
            <a:noFill/>
          </a:ln>
          <a:effectLst>
            <a:outerShdw blurRad="63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latin typeface="Segoe UI" panose="020B0502040204020203" pitchFamily="34" charset="0"/>
              <a:cs typeface="Segoe UI" panose="020B0502040204020203" pitchFamily="34" charset="0"/>
            </a:endParaRPr>
          </a:p>
        </p:txBody>
      </p:sp>
      <p:sp>
        <p:nvSpPr>
          <p:cNvPr id="48" name="TextBox 75">
            <a:extLst>
              <a:ext uri="{FF2B5EF4-FFF2-40B4-BE49-F238E27FC236}">
                <a16:creationId xmlns:a16="http://schemas.microsoft.com/office/drawing/2014/main" id="{F11D62FF-EA9A-5104-D657-210DA5EDC493}"/>
              </a:ext>
            </a:extLst>
          </p:cNvPr>
          <p:cNvSpPr txBox="1"/>
          <p:nvPr/>
        </p:nvSpPr>
        <p:spPr>
          <a:xfrm>
            <a:off x="5094542" y="4898476"/>
            <a:ext cx="2162452" cy="1477328"/>
          </a:xfrm>
          <a:prstGeom prst="rect">
            <a:avLst/>
          </a:prstGeom>
          <a:noFill/>
        </p:spPr>
        <p:txBody>
          <a:bodyPr wrap="square" rtlCol="0">
            <a:spAutoFit/>
          </a:bodyPr>
          <a:lstStyle/>
          <a:p>
            <a:pPr algn="ctr">
              <a:spcBef>
                <a:spcPts val="600"/>
              </a:spcBef>
              <a:spcAft>
                <a:spcPts val="600"/>
              </a:spcAft>
            </a:pPr>
            <a:r>
              <a:rPr lang="vi-VN" b="1" dirty="0"/>
              <a:t>Phân công nhiệm vụ đối với Mặt trận Tổ quốc và các tổ chức chính trị - xã hội</a:t>
            </a:r>
            <a:endParaRPr lang="vi-VN" sz="2000" dirty="0">
              <a:latin typeface="Segoe UI" panose="020B0502040204020203" pitchFamily="34" charset="0"/>
              <a:cs typeface="Segoe UI" panose="020B0502040204020203" pitchFamily="34" charset="0"/>
            </a:endParaRPr>
          </a:p>
        </p:txBody>
      </p:sp>
      <p:sp>
        <p:nvSpPr>
          <p:cNvPr id="49" name="Rectangle 26">
            <a:extLst>
              <a:ext uri="{FF2B5EF4-FFF2-40B4-BE49-F238E27FC236}">
                <a16:creationId xmlns:a16="http://schemas.microsoft.com/office/drawing/2014/main" id="{75772717-5C56-2432-7011-9A8AEBBA4811}"/>
              </a:ext>
            </a:extLst>
          </p:cNvPr>
          <p:cNvSpPr/>
          <p:nvPr/>
        </p:nvSpPr>
        <p:spPr>
          <a:xfrm>
            <a:off x="9307512" y="4438552"/>
            <a:ext cx="1900075" cy="3696483"/>
          </a:xfrm>
          <a:prstGeom prst="rect">
            <a:avLst/>
          </a:prstGeom>
          <a:solidFill>
            <a:schemeClr val="bg1"/>
          </a:solidFill>
          <a:ln>
            <a:noFill/>
          </a:ln>
          <a:effectLst>
            <a:outerShdw blurRad="63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latin typeface="Segoe UI" panose="020B0502040204020203" pitchFamily="34" charset="0"/>
              <a:cs typeface="Segoe UI" panose="020B0502040204020203" pitchFamily="34" charset="0"/>
            </a:endParaRPr>
          </a:p>
        </p:txBody>
      </p:sp>
      <p:sp>
        <p:nvSpPr>
          <p:cNvPr id="50" name="Rectangle 26">
            <a:extLst>
              <a:ext uri="{FF2B5EF4-FFF2-40B4-BE49-F238E27FC236}">
                <a16:creationId xmlns:a16="http://schemas.microsoft.com/office/drawing/2014/main" id="{A220AA46-7205-8404-599A-D377D3FCF4D9}"/>
              </a:ext>
            </a:extLst>
          </p:cNvPr>
          <p:cNvSpPr/>
          <p:nvPr/>
        </p:nvSpPr>
        <p:spPr>
          <a:xfrm>
            <a:off x="7358722" y="4438552"/>
            <a:ext cx="1900075" cy="3696483"/>
          </a:xfrm>
          <a:prstGeom prst="rect">
            <a:avLst/>
          </a:prstGeom>
          <a:solidFill>
            <a:schemeClr val="bg1"/>
          </a:solidFill>
          <a:ln>
            <a:noFill/>
          </a:ln>
          <a:effectLst>
            <a:outerShdw blurRad="63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00"/>
              </a:spcBef>
              <a:spcAft>
                <a:spcPts val="600"/>
              </a:spcAft>
            </a:pPr>
            <a:endParaRPr lang="ko-KR" altLang="en-US" sz="2000">
              <a:solidFill>
                <a:schemeClr val="tx1"/>
              </a:solidFill>
              <a:latin typeface="Segoe UI" panose="020B0502040204020203" pitchFamily="34" charset="0"/>
              <a:cs typeface="Segoe UI" panose="020B0502040204020203" pitchFamily="34" charset="0"/>
            </a:endParaRPr>
          </a:p>
        </p:txBody>
      </p:sp>
      <p:sp>
        <p:nvSpPr>
          <p:cNvPr id="51" name="Rectangle 26">
            <a:extLst>
              <a:ext uri="{FF2B5EF4-FFF2-40B4-BE49-F238E27FC236}">
                <a16:creationId xmlns:a16="http://schemas.microsoft.com/office/drawing/2014/main" id="{0961DC49-07FC-E68E-DE97-C7BC707CDBAB}"/>
              </a:ext>
            </a:extLst>
          </p:cNvPr>
          <p:cNvSpPr/>
          <p:nvPr/>
        </p:nvSpPr>
        <p:spPr>
          <a:xfrm>
            <a:off x="11257265" y="4428350"/>
            <a:ext cx="1900075" cy="3696483"/>
          </a:xfrm>
          <a:prstGeom prst="rect">
            <a:avLst/>
          </a:prstGeom>
          <a:solidFill>
            <a:schemeClr val="bg1"/>
          </a:solidFill>
          <a:ln>
            <a:noFill/>
          </a:ln>
          <a:effectLst>
            <a:outerShdw blurRad="63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00"/>
              </a:spcBef>
              <a:spcAft>
                <a:spcPts val="600"/>
              </a:spcAft>
            </a:pPr>
            <a:endParaRPr lang="ko-KR" altLang="en-US" sz="2000" dirty="0">
              <a:latin typeface="Segoe UI" panose="020B0502040204020203" pitchFamily="34" charset="0"/>
              <a:cs typeface="Segoe UI" panose="020B0502040204020203" pitchFamily="34" charset="0"/>
            </a:endParaRPr>
          </a:p>
        </p:txBody>
      </p:sp>
      <p:sp>
        <p:nvSpPr>
          <p:cNvPr id="52" name="Rectangle 79">
            <a:extLst>
              <a:ext uri="{FF2B5EF4-FFF2-40B4-BE49-F238E27FC236}">
                <a16:creationId xmlns:a16="http://schemas.microsoft.com/office/drawing/2014/main" id="{EC7526E4-7083-805A-0087-FA4F56959449}"/>
              </a:ext>
            </a:extLst>
          </p:cNvPr>
          <p:cNvSpPr/>
          <p:nvPr/>
        </p:nvSpPr>
        <p:spPr>
          <a:xfrm>
            <a:off x="9350504" y="4800109"/>
            <a:ext cx="1911958" cy="1477328"/>
          </a:xfrm>
          <a:prstGeom prst="rect">
            <a:avLst/>
          </a:prstGeom>
        </p:spPr>
        <p:txBody>
          <a:bodyPr wrap="square">
            <a:spAutoFit/>
          </a:bodyPr>
          <a:lstStyle/>
          <a:p>
            <a:pPr algn="ctr">
              <a:spcBef>
                <a:spcPts val="600"/>
              </a:spcBef>
              <a:spcAft>
                <a:spcPts val="600"/>
              </a:spcAft>
            </a:pPr>
            <a:r>
              <a:rPr lang="vi-VN" b="1" dirty="0"/>
              <a:t>Phân công nhiệm vụ đối với khối chính quyền thành phố</a:t>
            </a:r>
            <a:endParaRPr lang="en-US" sz="2000" dirty="0">
              <a:latin typeface="Segoe UI" panose="020B0502040204020203" pitchFamily="34" charset="0"/>
              <a:cs typeface="Segoe UI" panose="020B0502040204020203" pitchFamily="34" charset="0"/>
            </a:endParaRPr>
          </a:p>
        </p:txBody>
      </p:sp>
      <p:sp>
        <p:nvSpPr>
          <p:cNvPr id="53" name="Rectangle 80">
            <a:extLst>
              <a:ext uri="{FF2B5EF4-FFF2-40B4-BE49-F238E27FC236}">
                <a16:creationId xmlns:a16="http://schemas.microsoft.com/office/drawing/2014/main" id="{5A8EFC18-3E56-BE46-A93F-A127DFED6574}"/>
              </a:ext>
            </a:extLst>
          </p:cNvPr>
          <p:cNvSpPr/>
          <p:nvPr/>
        </p:nvSpPr>
        <p:spPr>
          <a:xfrm>
            <a:off x="11202231" y="4849354"/>
            <a:ext cx="1994883" cy="923330"/>
          </a:xfrm>
          <a:prstGeom prst="rect">
            <a:avLst/>
          </a:prstGeom>
        </p:spPr>
        <p:txBody>
          <a:bodyPr wrap="square">
            <a:spAutoFit/>
          </a:bodyPr>
          <a:lstStyle/>
          <a:p>
            <a:pPr algn="ctr">
              <a:spcBef>
                <a:spcPts val="600"/>
              </a:spcBef>
              <a:spcAft>
                <a:spcPts val="600"/>
              </a:spcAft>
            </a:pPr>
            <a:r>
              <a:rPr lang="vi-VN" b="1" dirty="0"/>
              <a:t>Phân công nhiệm vụ đối với các phường</a:t>
            </a:r>
            <a:endParaRPr lang="vi-VN" sz="2000" dirty="0">
              <a:latin typeface="Segoe UI" panose="020B0502040204020203" pitchFamily="34" charset="0"/>
              <a:cs typeface="Segoe UI" panose="020B0502040204020203" pitchFamily="34" charset="0"/>
            </a:endParaRPr>
          </a:p>
        </p:txBody>
      </p:sp>
      <p:sp>
        <p:nvSpPr>
          <p:cNvPr id="54" name="Rectangle 81">
            <a:extLst>
              <a:ext uri="{FF2B5EF4-FFF2-40B4-BE49-F238E27FC236}">
                <a16:creationId xmlns:a16="http://schemas.microsoft.com/office/drawing/2014/main" id="{50B31A90-EF9F-7F2A-3603-6B84BA46074D}"/>
              </a:ext>
            </a:extLst>
          </p:cNvPr>
          <p:cNvSpPr/>
          <p:nvPr/>
        </p:nvSpPr>
        <p:spPr>
          <a:xfrm>
            <a:off x="7344867" y="4850131"/>
            <a:ext cx="1843375" cy="2862322"/>
          </a:xfrm>
          <a:prstGeom prst="rect">
            <a:avLst/>
          </a:prstGeom>
        </p:spPr>
        <p:txBody>
          <a:bodyPr wrap="square">
            <a:spAutoFit/>
          </a:bodyPr>
          <a:lstStyle/>
          <a:p>
            <a:pPr algn="ctr">
              <a:spcBef>
                <a:spcPts val="600"/>
              </a:spcBef>
              <a:spcAft>
                <a:spcPts val="600"/>
              </a:spcAft>
            </a:pPr>
            <a:r>
              <a:rPr lang="vi-VN" b="1" dirty="0"/>
              <a:t>Phân công nhiệm vụ đối với Đoàn đại biểu Quốc hội thành phố, Hội đồng nhân dân thành phố và Hội đồng nhân dân xã, phường.</a:t>
            </a:r>
            <a:endParaRPr lang="ko-KR" altLang="en-US" sz="2000" dirty="0">
              <a:latin typeface="Segoe UI" panose="020B0502040204020203" pitchFamily="34" charset="0"/>
              <a:cs typeface="Segoe UI" panose="020B0502040204020203" pitchFamily="34" charset="0"/>
            </a:endParaRPr>
          </a:p>
        </p:txBody>
      </p:sp>
      <p:sp>
        <p:nvSpPr>
          <p:cNvPr id="55" name="Rectangle 26">
            <a:extLst>
              <a:ext uri="{FF2B5EF4-FFF2-40B4-BE49-F238E27FC236}">
                <a16:creationId xmlns:a16="http://schemas.microsoft.com/office/drawing/2014/main" id="{CACF94B0-EAD8-6471-6875-50652B10780B}"/>
              </a:ext>
            </a:extLst>
          </p:cNvPr>
          <p:cNvSpPr/>
          <p:nvPr/>
        </p:nvSpPr>
        <p:spPr>
          <a:xfrm>
            <a:off x="1031093" y="4438552"/>
            <a:ext cx="1900075" cy="3696483"/>
          </a:xfrm>
          <a:prstGeom prst="rect">
            <a:avLst/>
          </a:prstGeom>
          <a:solidFill>
            <a:schemeClr val="bg1"/>
          </a:solidFill>
          <a:ln>
            <a:noFill/>
          </a:ln>
          <a:effectLst>
            <a:outerShdw blurRad="63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600" dirty="0">
              <a:solidFill>
                <a:schemeClr val="tx1"/>
              </a:solidFill>
              <a:latin typeface="Segoe UI" panose="020B0502040204020203" pitchFamily="34" charset="0"/>
              <a:cs typeface="Segoe UI" panose="020B0502040204020203" pitchFamily="34" charset="0"/>
            </a:endParaRPr>
          </a:p>
        </p:txBody>
      </p:sp>
      <p:sp>
        <p:nvSpPr>
          <p:cNvPr id="56" name="Rectangle 26">
            <a:extLst>
              <a:ext uri="{FF2B5EF4-FFF2-40B4-BE49-F238E27FC236}">
                <a16:creationId xmlns:a16="http://schemas.microsoft.com/office/drawing/2014/main" id="{48D8B27B-8CEF-4E4F-06E4-D3F1263C3545}"/>
              </a:ext>
            </a:extLst>
          </p:cNvPr>
          <p:cNvSpPr/>
          <p:nvPr/>
        </p:nvSpPr>
        <p:spPr>
          <a:xfrm>
            <a:off x="13239959" y="4428350"/>
            <a:ext cx="1900075" cy="3696483"/>
          </a:xfrm>
          <a:prstGeom prst="rect">
            <a:avLst/>
          </a:prstGeom>
          <a:solidFill>
            <a:schemeClr val="bg1"/>
          </a:solidFill>
          <a:ln>
            <a:noFill/>
          </a:ln>
          <a:effectLst>
            <a:outerShdw blurRad="63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rgbClr val="FF0000"/>
              </a:solidFill>
              <a:latin typeface="Segoe UI" panose="020B0502040204020203" pitchFamily="34" charset="0"/>
              <a:cs typeface="Segoe UI" panose="020B0502040204020203" pitchFamily="34" charset="0"/>
            </a:endParaRPr>
          </a:p>
        </p:txBody>
      </p:sp>
      <p:grpSp>
        <p:nvGrpSpPr>
          <p:cNvPr id="57" name="Group 21">
            <a:extLst>
              <a:ext uri="{FF2B5EF4-FFF2-40B4-BE49-F238E27FC236}">
                <a16:creationId xmlns:a16="http://schemas.microsoft.com/office/drawing/2014/main" id="{0913F3AE-B5FE-DD17-85B7-27648B3A3066}"/>
              </a:ext>
            </a:extLst>
          </p:cNvPr>
          <p:cNvGrpSpPr/>
          <p:nvPr/>
        </p:nvGrpSpPr>
        <p:grpSpPr>
          <a:xfrm>
            <a:off x="13303860" y="3403414"/>
            <a:ext cx="1800000" cy="919254"/>
            <a:chOff x="827584" y="2315185"/>
            <a:chExt cx="1800000" cy="1008000"/>
          </a:xfrm>
        </p:grpSpPr>
        <p:sp>
          <p:nvSpPr>
            <p:cNvPr id="58" name="Right Arrow 22">
              <a:extLst>
                <a:ext uri="{FF2B5EF4-FFF2-40B4-BE49-F238E27FC236}">
                  <a16:creationId xmlns:a16="http://schemas.microsoft.com/office/drawing/2014/main" id="{763F47F4-4C1F-4AE3-2F9D-1780F655C2CC}"/>
                </a:ext>
              </a:extLst>
            </p:cNvPr>
            <p:cNvSpPr/>
            <p:nvPr/>
          </p:nvSpPr>
          <p:spPr>
            <a:xfrm>
              <a:off x="827584" y="2369185"/>
              <a:ext cx="1800000" cy="900000"/>
            </a:xfrm>
            <a:prstGeom prst="rightArrow">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800">
                <a:latin typeface="Segoe UI" panose="020B0502040204020203" pitchFamily="34" charset="0"/>
                <a:cs typeface="Segoe UI" panose="020B0502040204020203" pitchFamily="34" charset="0"/>
              </a:endParaRPr>
            </a:p>
          </p:txBody>
        </p:sp>
        <p:sp>
          <p:nvSpPr>
            <p:cNvPr id="59" name="Rectangle 23">
              <a:extLst>
                <a:ext uri="{FF2B5EF4-FFF2-40B4-BE49-F238E27FC236}">
                  <a16:creationId xmlns:a16="http://schemas.microsoft.com/office/drawing/2014/main" id="{9E2F9B3F-193F-8598-AE1E-629ECA7CE835}"/>
                </a:ext>
              </a:extLst>
            </p:cNvPr>
            <p:cNvSpPr/>
            <p:nvPr/>
          </p:nvSpPr>
          <p:spPr>
            <a:xfrm>
              <a:off x="1079540" y="2315185"/>
              <a:ext cx="1008000" cy="1008000"/>
            </a:xfrm>
            <a:prstGeom prst="rect">
              <a:avLst/>
            </a:prstGeom>
            <a:solidFill>
              <a:schemeClr val="bg1"/>
            </a:solidFill>
            <a:ln>
              <a:noFill/>
            </a:ln>
            <a:effectLst>
              <a:outerShdw blurRad="63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800">
                <a:latin typeface="Segoe UI" panose="020B0502040204020203" pitchFamily="34" charset="0"/>
                <a:cs typeface="Segoe UI" panose="020B0502040204020203" pitchFamily="34" charset="0"/>
              </a:endParaRPr>
            </a:p>
          </p:txBody>
        </p:sp>
        <p:sp>
          <p:nvSpPr>
            <p:cNvPr id="60" name="Rectangle 24">
              <a:extLst>
                <a:ext uri="{FF2B5EF4-FFF2-40B4-BE49-F238E27FC236}">
                  <a16:creationId xmlns:a16="http://schemas.microsoft.com/office/drawing/2014/main" id="{D4D9CFDF-C3DF-F394-0193-E5731D11DA03}"/>
                </a:ext>
              </a:extLst>
            </p:cNvPr>
            <p:cNvSpPr/>
            <p:nvPr/>
          </p:nvSpPr>
          <p:spPr>
            <a:xfrm>
              <a:off x="1160122" y="2410777"/>
              <a:ext cx="828000" cy="828000"/>
            </a:xfrm>
            <a:prstGeom prst="rect">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800">
                <a:latin typeface="Segoe UI" panose="020B0502040204020203" pitchFamily="34" charset="0"/>
                <a:cs typeface="Segoe UI" panose="020B0502040204020203" pitchFamily="34" charset="0"/>
              </a:endParaRPr>
            </a:p>
          </p:txBody>
        </p:sp>
        <p:sp>
          <p:nvSpPr>
            <p:cNvPr id="61" name="Text Placeholder 12">
              <a:extLst>
                <a:ext uri="{FF2B5EF4-FFF2-40B4-BE49-F238E27FC236}">
                  <a16:creationId xmlns:a16="http://schemas.microsoft.com/office/drawing/2014/main" id="{489412A8-0C36-EB3E-A982-34C19EA3F3E9}"/>
                </a:ext>
              </a:extLst>
            </p:cNvPr>
            <p:cNvSpPr txBox="1">
              <a:spLocks/>
            </p:cNvSpPr>
            <p:nvPr/>
          </p:nvSpPr>
          <p:spPr>
            <a:xfrm>
              <a:off x="1291518" y="2608898"/>
              <a:ext cx="565207" cy="420574"/>
            </a:xfrm>
            <a:prstGeom prst="rect">
              <a:avLst/>
            </a:prstGeom>
          </p:spPr>
          <p:txBody>
            <a:bodyPr lIns="0" tIns="0" rIns="0" bIns="0" anchor="ctr"/>
            <a:lstStyle>
              <a:lvl1pPr marL="0" indent="0" algn="l" defTabSz="914400" rtl="0" eaLnBrk="1" latinLnBrk="0" hangingPunct="1">
                <a:spcBef>
                  <a:spcPct val="20000"/>
                </a:spcBef>
                <a:buFontTx/>
                <a:buNone/>
                <a:defRPr sz="3200" b="1"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800" dirty="0">
                  <a:solidFill>
                    <a:schemeClr val="bg1"/>
                  </a:solidFill>
                  <a:latin typeface="Segoe UI" panose="020B0502040204020203" pitchFamily="34" charset="0"/>
                  <a:cs typeface="Segoe UI" panose="020B0502040204020203" pitchFamily="34" charset="0"/>
                </a:rPr>
                <a:t>07</a:t>
              </a:r>
            </a:p>
          </p:txBody>
        </p:sp>
      </p:grpSp>
      <p:sp>
        <p:nvSpPr>
          <p:cNvPr id="62" name="TextBox 90">
            <a:extLst>
              <a:ext uri="{FF2B5EF4-FFF2-40B4-BE49-F238E27FC236}">
                <a16:creationId xmlns:a16="http://schemas.microsoft.com/office/drawing/2014/main" id="{8EF8CFE3-D68A-B68A-8514-7F311A33C55B}"/>
              </a:ext>
            </a:extLst>
          </p:cNvPr>
          <p:cNvSpPr txBox="1"/>
          <p:nvPr/>
        </p:nvSpPr>
        <p:spPr>
          <a:xfrm>
            <a:off x="1110869" y="4850131"/>
            <a:ext cx="1792558" cy="923330"/>
          </a:xfrm>
          <a:prstGeom prst="rect">
            <a:avLst/>
          </a:prstGeom>
          <a:noFill/>
        </p:spPr>
        <p:txBody>
          <a:bodyPr wrap="square">
            <a:spAutoFit/>
          </a:bodyPr>
          <a:lstStyle/>
          <a:p>
            <a:pPr algn="ctr">
              <a:spcBef>
                <a:spcPts val="600"/>
              </a:spcBef>
              <a:spcAft>
                <a:spcPts val="600"/>
              </a:spcAft>
            </a:pPr>
            <a:r>
              <a:rPr lang="vi-VN" b="1" dirty="0"/>
              <a:t>Tiến độ chung toàn thành phố</a:t>
            </a:r>
            <a:endParaRPr lang="en-US" sz="2000" dirty="0">
              <a:latin typeface="Segoe UI" panose="020B0502040204020203" pitchFamily="34" charset="0"/>
              <a:cs typeface="Segoe UI" panose="020B0502040204020203" pitchFamily="34" charset="0"/>
            </a:endParaRPr>
          </a:p>
        </p:txBody>
      </p:sp>
      <p:sp>
        <p:nvSpPr>
          <p:cNvPr id="63" name="TextBox 92">
            <a:extLst>
              <a:ext uri="{FF2B5EF4-FFF2-40B4-BE49-F238E27FC236}">
                <a16:creationId xmlns:a16="http://schemas.microsoft.com/office/drawing/2014/main" id="{EA53CD0E-812C-BB89-ED1C-03FD6BA3ED85}"/>
              </a:ext>
            </a:extLst>
          </p:cNvPr>
          <p:cNvSpPr txBox="1"/>
          <p:nvPr/>
        </p:nvSpPr>
        <p:spPr>
          <a:xfrm>
            <a:off x="13197114" y="4839361"/>
            <a:ext cx="1900075" cy="923330"/>
          </a:xfrm>
          <a:prstGeom prst="rect">
            <a:avLst/>
          </a:prstGeom>
          <a:noFill/>
        </p:spPr>
        <p:txBody>
          <a:bodyPr wrap="square">
            <a:spAutoFit/>
          </a:bodyPr>
          <a:lstStyle/>
          <a:p>
            <a:pPr algn="ctr">
              <a:spcBef>
                <a:spcPts val="600"/>
              </a:spcBef>
              <a:spcAft>
                <a:spcPts val="600"/>
              </a:spcAft>
            </a:pPr>
            <a:r>
              <a:rPr lang="vi-VN" b="1" dirty="0"/>
              <a:t>Phân công nhiệm vụ đối với các xã</a:t>
            </a:r>
            <a:endParaRPr lang="en-US" sz="2000" dirty="0">
              <a:solidFill>
                <a:schemeClr val="tx1">
                  <a:lumMod val="95000"/>
                  <a:lumOff val="5000"/>
                </a:schemeClr>
              </a:solidFill>
              <a:latin typeface="Segoe UI" panose="020B0502040204020203" pitchFamily="34" charset="0"/>
              <a:cs typeface="Segoe UI" panose="020B0502040204020203" pitchFamily="34" charset="0"/>
            </a:endParaRPr>
          </a:p>
        </p:txBody>
      </p:sp>
      <p:sp>
        <p:nvSpPr>
          <p:cNvPr id="65" name="Rectangle 26">
            <a:extLst>
              <a:ext uri="{FF2B5EF4-FFF2-40B4-BE49-F238E27FC236}">
                <a16:creationId xmlns:a16="http://schemas.microsoft.com/office/drawing/2014/main" id="{70F6D9B3-40A4-EB43-9263-6D3A3DD082BF}"/>
              </a:ext>
            </a:extLst>
          </p:cNvPr>
          <p:cNvSpPr/>
          <p:nvPr/>
        </p:nvSpPr>
        <p:spPr>
          <a:xfrm>
            <a:off x="15474792" y="4438552"/>
            <a:ext cx="1900075" cy="3696483"/>
          </a:xfrm>
          <a:prstGeom prst="rect">
            <a:avLst/>
          </a:prstGeom>
          <a:solidFill>
            <a:schemeClr val="bg1"/>
          </a:solidFill>
          <a:ln>
            <a:noFill/>
          </a:ln>
          <a:effectLst>
            <a:outerShdw blurRad="63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latin typeface="Segoe UI" panose="020B0502040204020203" pitchFamily="34" charset="0"/>
              <a:cs typeface="Segoe UI" panose="020B0502040204020203" pitchFamily="34" charset="0"/>
            </a:endParaRPr>
          </a:p>
        </p:txBody>
      </p:sp>
      <p:grpSp>
        <p:nvGrpSpPr>
          <p:cNvPr id="66" name="Group 21">
            <a:extLst>
              <a:ext uri="{FF2B5EF4-FFF2-40B4-BE49-F238E27FC236}">
                <a16:creationId xmlns:a16="http://schemas.microsoft.com/office/drawing/2014/main" id="{FCA6F3C9-3513-BE02-930D-653EE1998F62}"/>
              </a:ext>
            </a:extLst>
          </p:cNvPr>
          <p:cNvGrpSpPr/>
          <p:nvPr/>
        </p:nvGrpSpPr>
        <p:grpSpPr>
          <a:xfrm>
            <a:off x="15538693" y="3413616"/>
            <a:ext cx="1800000" cy="919254"/>
            <a:chOff x="827584" y="2315185"/>
            <a:chExt cx="1800000" cy="1008000"/>
          </a:xfrm>
        </p:grpSpPr>
        <p:sp>
          <p:nvSpPr>
            <p:cNvPr id="67" name="Right Arrow 22">
              <a:extLst>
                <a:ext uri="{FF2B5EF4-FFF2-40B4-BE49-F238E27FC236}">
                  <a16:creationId xmlns:a16="http://schemas.microsoft.com/office/drawing/2014/main" id="{B67AD516-37AC-54D1-3787-AA55ED33B411}"/>
                </a:ext>
              </a:extLst>
            </p:cNvPr>
            <p:cNvSpPr/>
            <p:nvPr/>
          </p:nvSpPr>
          <p:spPr>
            <a:xfrm>
              <a:off x="827584" y="2369185"/>
              <a:ext cx="1800000" cy="900000"/>
            </a:xfrm>
            <a:prstGeom prst="rightArrow">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800">
                <a:latin typeface="Segoe UI" panose="020B0502040204020203" pitchFamily="34" charset="0"/>
                <a:cs typeface="Segoe UI" panose="020B0502040204020203" pitchFamily="34" charset="0"/>
              </a:endParaRPr>
            </a:p>
          </p:txBody>
        </p:sp>
        <p:sp>
          <p:nvSpPr>
            <p:cNvPr id="68" name="Rectangle 23">
              <a:extLst>
                <a:ext uri="{FF2B5EF4-FFF2-40B4-BE49-F238E27FC236}">
                  <a16:creationId xmlns:a16="http://schemas.microsoft.com/office/drawing/2014/main" id="{62B6C1EB-9105-7A81-2154-D5F5D88256A6}"/>
                </a:ext>
              </a:extLst>
            </p:cNvPr>
            <p:cNvSpPr/>
            <p:nvPr/>
          </p:nvSpPr>
          <p:spPr>
            <a:xfrm>
              <a:off x="1079540" y="2315185"/>
              <a:ext cx="1008000" cy="1008000"/>
            </a:xfrm>
            <a:prstGeom prst="rect">
              <a:avLst/>
            </a:prstGeom>
            <a:solidFill>
              <a:schemeClr val="bg1"/>
            </a:solidFill>
            <a:ln>
              <a:noFill/>
            </a:ln>
            <a:effectLst>
              <a:outerShdw blurRad="63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800">
                <a:latin typeface="Segoe UI" panose="020B0502040204020203" pitchFamily="34" charset="0"/>
                <a:cs typeface="Segoe UI" panose="020B0502040204020203" pitchFamily="34" charset="0"/>
              </a:endParaRPr>
            </a:p>
          </p:txBody>
        </p:sp>
        <p:sp>
          <p:nvSpPr>
            <p:cNvPr id="69" name="Rectangle 24">
              <a:extLst>
                <a:ext uri="{FF2B5EF4-FFF2-40B4-BE49-F238E27FC236}">
                  <a16:creationId xmlns:a16="http://schemas.microsoft.com/office/drawing/2014/main" id="{5BA6A46F-E1AC-11F7-37CC-4F39804405D6}"/>
                </a:ext>
              </a:extLst>
            </p:cNvPr>
            <p:cNvSpPr/>
            <p:nvPr/>
          </p:nvSpPr>
          <p:spPr>
            <a:xfrm>
              <a:off x="1160122" y="2410777"/>
              <a:ext cx="828000" cy="828000"/>
            </a:xfrm>
            <a:prstGeom prst="rect">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800">
                <a:latin typeface="Segoe UI" panose="020B0502040204020203" pitchFamily="34" charset="0"/>
                <a:cs typeface="Segoe UI" panose="020B0502040204020203" pitchFamily="34" charset="0"/>
              </a:endParaRPr>
            </a:p>
          </p:txBody>
        </p:sp>
        <p:sp>
          <p:nvSpPr>
            <p:cNvPr id="70" name="Text Placeholder 12">
              <a:extLst>
                <a:ext uri="{FF2B5EF4-FFF2-40B4-BE49-F238E27FC236}">
                  <a16:creationId xmlns:a16="http://schemas.microsoft.com/office/drawing/2014/main" id="{D05DC824-1A3B-E51D-FC85-60727AE8EB49}"/>
                </a:ext>
              </a:extLst>
            </p:cNvPr>
            <p:cNvSpPr txBox="1">
              <a:spLocks/>
            </p:cNvSpPr>
            <p:nvPr/>
          </p:nvSpPr>
          <p:spPr>
            <a:xfrm>
              <a:off x="1291518" y="2608898"/>
              <a:ext cx="565207" cy="420574"/>
            </a:xfrm>
            <a:prstGeom prst="rect">
              <a:avLst/>
            </a:prstGeom>
          </p:spPr>
          <p:txBody>
            <a:bodyPr lIns="0" tIns="0" rIns="0" bIns="0" anchor="ctr"/>
            <a:lstStyle>
              <a:lvl1pPr marL="0" indent="0" algn="l" defTabSz="914400" rtl="0" eaLnBrk="1" latinLnBrk="0" hangingPunct="1">
                <a:spcBef>
                  <a:spcPct val="20000"/>
                </a:spcBef>
                <a:buFontTx/>
                <a:buNone/>
                <a:defRPr sz="3200" b="1"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800" dirty="0">
                  <a:solidFill>
                    <a:schemeClr val="bg1"/>
                  </a:solidFill>
                  <a:latin typeface="Segoe UI" panose="020B0502040204020203" pitchFamily="34" charset="0"/>
                  <a:cs typeface="Segoe UI" panose="020B0502040204020203" pitchFamily="34" charset="0"/>
                </a:rPr>
                <a:t>08</a:t>
              </a:r>
            </a:p>
          </p:txBody>
        </p:sp>
      </p:grpSp>
      <p:sp>
        <p:nvSpPr>
          <p:cNvPr id="71" name="TextBox 92">
            <a:extLst>
              <a:ext uri="{FF2B5EF4-FFF2-40B4-BE49-F238E27FC236}">
                <a16:creationId xmlns:a16="http://schemas.microsoft.com/office/drawing/2014/main" id="{A2AF0A77-645A-D427-C3F0-73DAD2EB519E}"/>
              </a:ext>
            </a:extLst>
          </p:cNvPr>
          <p:cNvSpPr txBox="1"/>
          <p:nvPr/>
        </p:nvSpPr>
        <p:spPr>
          <a:xfrm>
            <a:off x="15431947" y="4849563"/>
            <a:ext cx="1900075" cy="923330"/>
          </a:xfrm>
          <a:prstGeom prst="rect">
            <a:avLst/>
          </a:prstGeom>
          <a:noFill/>
        </p:spPr>
        <p:txBody>
          <a:bodyPr wrap="square">
            <a:spAutoFit/>
          </a:bodyPr>
          <a:lstStyle/>
          <a:p>
            <a:pPr algn="ctr">
              <a:spcBef>
                <a:spcPts val="600"/>
              </a:spcBef>
              <a:spcAft>
                <a:spcPts val="600"/>
              </a:spcAft>
            </a:pPr>
            <a:r>
              <a:rPr lang="vi-VN" b="1" dirty="0"/>
              <a:t>Chế độ theo dõi, báo cáo và đánh giá chung</a:t>
            </a:r>
            <a:endParaRPr lang="en-US" sz="2000" dirty="0">
              <a:solidFill>
                <a:schemeClr val="tx1">
                  <a:lumMod val="95000"/>
                  <a:lumOff val="5000"/>
                </a:schemeClr>
              </a:solidFill>
              <a:latin typeface="Segoe UI" panose="020B0502040204020203" pitchFamily="34" charset="0"/>
              <a:cs typeface="Segoe UI" panose="020B0502040204020203" pitchFamily="34" charset="0"/>
            </a:endParaRPr>
          </a:p>
        </p:txBody>
      </p:sp>
      <p:sp>
        <p:nvSpPr>
          <p:cNvPr id="73" name="TextBox 38">
            <a:extLst>
              <a:ext uri="{FF2B5EF4-FFF2-40B4-BE49-F238E27FC236}">
                <a16:creationId xmlns:a16="http://schemas.microsoft.com/office/drawing/2014/main" id="{1D6B03C0-AB70-D93F-1B8D-70AC00C51905}"/>
              </a:ext>
            </a:extLst>
          </p:cNvPr>
          <p:cNvSpPr txBox="1"/>
          <p:nvPr/>
        </p:nvSpPr>
        <p:spPr>
          <a:xfrm>
            <a:off x="1009991" y="2574976"/>
            <a:ext cx="4218567" cy="648936"/>
          </a:xfrm>
          <a:prstGeom prst="rect">
            <a:avLst/>
          </a:prstGeom>
          <a:noFill/>
          <a:effectLst>
            <a:outerShdw blurRad="12700" dist="12700" dir="2700000" algn="tl" rotWithShape="0">
              <a:prstClr val="black">
                <a:alpha val="40000"/>
              </a:prstClr>
            </a:outerShdw>
          </a:effectLst>
        </p:spPr>
        <p:txBody>
          <a:bodyPr wrap="square" lIns="137160" tIns="68580" rIns="137160" bIns="86400" rtlCol="0">
            <a:spAutoFit/>
          </a:bodyPr>
          <a:lstStyle/>
          <a:p>
            <a:pPr marR="0" algn="ctr">
              <a:spcBef>
                <a:spcPts val="0"/>
              </a:spcBef>
              <a:spcAft>
                <a:spcPts val="600"/>
              </a:spcAft>
            </a:pPr>
            <a:r>
              <a:rPr lang="en-US" sz="3200" b="1" dirty="0">
                <a:solidFill>
                  <a:srgbClr val="C00000"/>
                </a:solidFill>
                <a:latin typeface="Segoe UI" panose="020B0502040204020203" pitchFamily="34" charset="0"/>
                <a:ea typeface="Aptos"/>
                <a:cs typeface="Segoe UI" panose="020B0502040204020203" pitchFamily="34" charset="0"/>
              </a:rPr>
              <a:t>GỒM 08 BẢNG:</a:t>
            </a:r>
          </a:p>
        </p:txBody>
      </p:sp>
    </p:spTree>
    <p:extLst>
      <p:ext uri="{BB962C8B-B14F-4D97-AF65-F5344CB8AC3E}">
        <p14:creationId xmlns:p14="http://schemas.microsoft.com/office/powerpoint/2010/main" val="203767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wipe(down)">
                                      <p:cBhvr>
                                        <p:cTn id="10" dur="500"/>
                                        <p:tgtEl>
                                          <p:spTgt spid="6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wipe(down)">
                                      <p:cBhvr>
                                        <p:cTn id="13" dur="500"/>
                                        <p:tgtEl>
                                          <p:spTgt spid="5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circle(in)">
                                      <p:cBhvr>
                                        <p:cTn id="21" dur="2000"/>
                                        <p:tgtEl>
                                          <p:spTgt spid="4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circle(in)">
                                      <p:cBhvr>
                                        <p:cTn id="24" dur="20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heel(1)">
                                      <p:cBhvr>
                                        <p:cTn id="29" dur="2000"/>
                                        <p:tgtEl>
                                          <p:spTgt spid="20"/>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heel(1)">
                                      <p:cBhvr>
                                        <p:cTn id="32" dur="2000"/>
                                        <p:tgtEl>
                                          <p:spTgt spid="48"/>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wheel(1)">
                                      <p:cBhvr>
                                        <p:cTn id="35" dur="2000"/>
                                        <p:tgtEl>
                                          <p:spTgt spid="4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randombar(horizontal)">
                                      <p:cBhvr>
                                        <p:cTn id="40" dur="500"/>
                                        <p:tgtEl>
                                          <p:spTgt spid="25"/>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randombar(horizontal)">
                                      <p:cBhvr>
                                        <p:cTn id="43" dur="500"/>
                                        <p:tgtEl>
                                          <p:spTgt spid="54"/>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randombar(horizontal)">
                                      <p:cBhvr>
                                        <p:cTn id="46" dur="500"/>
                                        <p:tgtEl>
                                          <p:spTgt spid="5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barn(inVertical)">
                                      <p:cBhvr>
                                        <p:cTn id="51" dur="500"/>
                                        <p:tgtEl>
                                          <p:spTgt spid="30"/>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barn(inVertical)">
                                      <p:cBhvr>
                                        <p:cTn id="54" dur="500"/>
                                        <p:tgtEl>
                                          <p:spTgt spid="52"/>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barn(inVertical)">
                                      <p:cBhvr>
                                        <p:cTn id="57" dur="500"/>
                                        <p:tgtEl>
                                          <p:spTgt spid="49"/>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circle(in)">
                                      <p:cBhvr>
                                        <p:cTn id="62" dur="2000"/>
                                        <p:tgtEl>
                                          <p:spTgt spid="40"/>
                                        </p:tgtEl>
                                      </p:cBhvr>
                                    </p:animEffect>
                                  </p:childTnLst>
                                </p:cTn>
                              </p:par>
                              <p:par>
                                <p:cTn id="63" presetID="6" presetClass="entr" presetSubtype="16"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circle(in)">
                                      <p:cBhvr>
                                        <p:cTn id="65" dur="2000"/>
                                        <p:tgtEl>
                                          <p:spTgt spid="53"/>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circle(in)">
                                      <p:cBhvr>
                                        <p:cTn id="68" dur="2000"/>
                                        <p:tgtEl>
                                          <p:spTgt spid="51"/>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randombar(horizontal)">
                                      <p:cBhvr>
                                        <p:cTn id="73" dur="500"/>
                                        <p:tgtEl>
                                          <p:spTgt spid="57"/>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56"/>
                                        </p:tgtEl>
                                        <p:attrNameLst>
                                          <p:attrName>style.visibility</p:attrName>
                                        </p:attrNameLst>
                                      </p:cBhvr>
                                      <p:to>
                                        <p:strVal val="visible"/>
                                      </p:to>
                                    </p:set>
                                    <p:animEffect transition="in" filter="randombar(horizontal)">
                                      <p:cBhvr>
                                        <p:cTn id="76" dur="500"/>
                                        <p:tgtEl>
                                          <p:spTgt spid="56"/>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63"/>
                                        </p:tgtEl>
                                        <p:attrNameLst>
                                          <p:attrName>style.visibility</p:attrName>
                                        </p:attrNameLst>
                                      </p:cBhvr>
                                      <p:to>
                                        <p:strVal val="visible"/>
                                      </p:to>
                                    </p:set>
                                    <p:animEffect transition="in" filter="randombar(horizontal)">
                                      <p:cBhvr>
                                        <p:cTn id="79" dur="500"/>
                                        <p:tgtEl>
                                          <p:spTgt spid="63"/>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66"/>
                                        </p:tgtEl>
                                        <p:attrNameLst>
                                          <p:attrName>style.visibility</p:attrName>
                                        </p:attrNameLst>
                                      </p:cBhvr>
                                      <p:to>
                                        <p:strVal val="visible"/>
                                      </p:to>
                                    </p:set>
                                    <p:animEffect transition="in" filter="randombar(horizontal)">
                                      <p:cBhvr>
                                        <p:cTn id="84" dur="500"/>
                                        <p:tgtEl>
                                          <p:spTgt spid="66"/>
                                        </p:tgtEl>
                                      </p:cBhvr>
                                    </p:animEffect>
                                  </p:childTnLst>
                                </p:cTn>
                              </p:par>
                              <p:par>
                                <p:cTn id="85" presetID="14" presetClass="entr" presetSubtype="10" fill="hold" grpId="0" nodeType="withEffect">
                                  <p:stCondLst>
                                    <p:cond delay="0"/>
                                  </p:stCondLst>
                                  <p:childTnLst>
                                    <p:set>
                                      <p:cBhvr>
                                        <p:cTn id="86" dur="1" fill="hold">
                                          <p:stCondLst>
                                            <p:cond delay="0"/>
                                          </p:stCondLst>
                                        </p:cTn>
                                        <p:tgtEl>
                                          <p:spTgt spid="65"/>
                                        </p:tgtEl>
                                        <p:attrNameLst>
                                          <p:attrName>style.visibility</p:attrName>
                                        </p:attrNameLst>
                                      </p:cBhvr>
                                      <p:to>
                                        <p:strVal val="visible"/>
                                      </p:to>
                                    </p:set>
                                    <p:animEffect transition="in" filter="randombar(horizontal)">
                                      <p:cBhvr>
                                        <p:cTn id="87" dur="500"/>
                                        <p:tgtEl>
                                          <p:spTgt spid="65"/>
                                        </p:tgtEl>
                                      </p:cBhvr>
                                    </p:animEffect>
                                  </p:childTnLst>
                                </p:cTn>
                              </p:par>
                              <p:par>
                                <p:cTn id="88" presetID="14" presetClass="entr" presetSubtype="10" fill="hold" grpId="0" nodeType="withEffect">
                                  <p:stCondLst>
                                    <p:cond delay="0"/>
                                  </p:stCondLst>
                                  <p:childTnLst>
                                    <p:set>
                                      <p:cBhvr>
                                        <p:cTn id="89" dur="1" fill="hold">
                                          <p:stCondLst>
                                            <p:cond delay="0"/>
                                          </p:stCondLst>
                                        </p:cTn>
                                        <p:tgtEl>
                                          <p:spTgt spid="71"/>
                                        </p:tgtEl>
                                        <p:attrNameLst>
                                          <p:attrName>style.visibility</p:attrName>
                                        </p:attrNameLst>
                                      </p:cBhvr>
                                      <p:to>
                                        <p:strVal val="visible"/>
                                      </p:to>
                                    </p:set>
                                    <p:animEffect transition="in" filter="randombar(horizontal)">
                                      <p:cBhvr>
                                        <p:cTn id="9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47" grpId="0" animBg="1"/>
      <p:bldP spid="48" grpId="0"/>
      <p:bldP spid="49" grpId="0" animBg="1"/>
      <p:bldP spid="50" grpId="0" animBg="1"/>
      <p:bldP spid="51" grpId="0" animBg="1"/>
      <p:bldP spid="52" grpId="0"/>
      <p:bldP spid="53" grpId="0"/>
      <p:bldP spid="54" grpId="0"/>
      <p:bldP spid="55" grpId="0" animBg="1"/>
      <p:bldP spid="56" grpId="0" animBg="1"/>
      <p:bldP spid="62" grpId="0"/>
      <p:bldP spid="63" grpId="0"/>
      <p:bldP spid="65" grpId="0" animBg="1"/>
      <p:bldP spid="7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and orange striped surface&#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100"/>
            <a:ext cx="18276903" cy="10287000"/>
          </a:xfrm>
          <a:prstGeom prst="rect">
            <a:avLst/>
          </a:prstGeom>
          <a:ln>
            <a:solidFill>
              <a:srgbClr val="FF0000"/>
            </a:solidFill>
          </a:ln>
        </p:spPr>
      </p:pic>
      <p:grpSp>
        <p:nvGrpSpPr>
          <p:cNvPr id="3" name="Group 2"/>
          <p:cNvGrpSpPr/>
          <p:nvPr/>
        </p:nvGrpSpPr>
        <p:grpSpPr>
          <a:xfrm>
            <a:off x="7656401" y="388910"/>
            <a:ext cx="2964100" cy="1440233"/>
            <a:chOff x="4762196" y="2546149"/>
            <a:chExt cx="4411048" cy="1765702"/>
          </a:xfrm>
        </p:grpSpPr>
        <p:pic>
          <p:nvPicPr>
            <p:cNvPr id="6" name="Picture 5" descr="A red flag with a yellow symbol&#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196" y="2552500"/>
              <a:ext cx="2667608" cy="1752999"/>
            </a:xfrm>
            <a:prstGeom prst="rect">
              <a:avLst/>
            </a:prstGeom>
          </p:spPr>
        </p:pic>
        <p:pic>
          <p:nvPicPr>
            <p:cNvPr id="7" name="Picture 6" descr="A red flag with a yellow star&#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5635" y="2546149"/>
              <a:ext cx="2667609" cy="1765702"/>
            </a:xfrm>
            <a:prstGeom prst="rect">
              <a:avLst/>
            </a:prstGeom>
          </p:spPr>
        </p:pic>
      </p:grpSp>
      <p:sp>
        <p:nvSpPr>
          <p:cNvPr id="37" name="Rounded Rectangle 9">
            <a:extLst>
              <a:ext uri="{FF2B5EF4-FFF2-40B4-BE49-F238E27FC236}">
                <a16:creationId xmlns:a16="http://schemas.microsoft.com/office/drawing/2014/main" id="{3E3CB8A1-31C6-4373-9A90-11246A71347D}"/>
              </a:ext>
            </a:extLst>
          </p:cNvPr>
          <p:cNvSpPr/>
          <p:nvPr/>
        </p:nvSpPr>
        <p:spPr>
          <a:xfrm>
            <a:off x="1143000" y="2035119"/>
            <a:ext cx="16312654" cy="5783176"/>
          </a:xfrm>
          <a:custGeom>
            <a:avLst/>
            <a:gdLst/>
            <a:ahLst/>
            <a:cxnLst/>
            <a:rect l="l" t="t" r="r" b="b"/>
            <a:pathLst>
              <a:path w="5264968" h="1008113">
                <a:moveTo>
                  <a:pt x="0" y="0"/>
                </a:moveTo>
                <a:lnTo>
                  <a:pt x="5211246" y="0"/>
                </a:lnTo>
                <a:cubicBezTo>
                  <a:pt x="5240916" y="0"/>
                  <a:pt x="5264968" y="24052"/>
                  <a:pt x="5264968" y="53722"/>
                </a:cubicBezTo>
                <a:lnTo>
                  <a:pt x="5264968" y="954391"/>
                </a:lnTo>
                <a:cubicBezTo>
                  <a:pt x="5264968" y="984061"/>
                  <a:pt x="5240916" y="1008113"/>
                  <a:pt x="5211246" y="1008113"/>
                </a:cubicBezTo>
                <a:lnTo>
                  <a:pt x="0" y="1008113"/>
                </a:ln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lgn="just" defTabSz="892175">
              <a:spcBef>
                <a:spcPts val="1500"/>
              </a:spcBef>
              <a:spcAft>
                <a:spcPts val="1500"/>
              </a:spcAft>
              <a:tabLst>
                <a:tab pos="457200" algn="l"/>
              </a:tabLst>
            </a:pPr>
            <a:r>
              <a:rPr lang="vi-VN" sz="3500" b="1" i="1" kern="100" dirty="0">
                <a:solidFill>
                  <a:srgbClr val="FF0000"/>
                </a:solidFill>
                <a:effectLst/>
                <a:ea typeface="Aptos"/>
                <a:cs typeface="Segoe UI" panose="020B0502040204020203" pitchFamily="34" charset="0"/>
              </a:rPr>
              <a:t>Ban Chấp hành Đảng bộ thành phố tin tưởng toàn thể cán bộ, đảng viên, chiến sĩ và Nhân dân trong thành phố nêu cao tinh thần đoàn kết, phát huy những thuận lợi, thành tựu đã đạt được và kinh nghiệm thực tiễn, nắm vững thời cơ, chủ động vượt khó khăn, thách thức, tích cực phấn đấu, tạo sự chuyển biến mạnh mẽ trên tất cả các lĩnh vực, quyết tâm hoàn thành các mục tiêu, nhiệm vụ trong </a:t>
            </a:r>
            <a:r>
              <a:rPr lang="vi-VN" sz="3500" b="1" i="1" kern="100" dirty="0" err="1">
                <a:solidFill>
                  <a:srgbClr val="FF0000"/>
                </a:solidFill>
                <a:effectLst/>
                <a:ea typeface="Aptos"/>
                <a:cs typeface="Segoe UI" panose="020B0502040204020203" pitchFamily="34" charset="0"/>
              </a:rPr>
              <a:t>đợt</a:t>
            </a:r>
            <a:r>
              <a:rPr lang="vi-VN" sz="3500" b="1" i="1" kern="100" dirty="0">
                <a:solidFill>
                  <a:srgbClr val="FF0000"/>
                </a:solidFill>
                <a:effectLst/>
                <a:ea typeface="Aptos"/>
                <a:cs typeface="Segoe UI" panose="020B0502040204020203" pitchFamily="34" charset="0"/>
              </a:rPr>
              <a:t> thi đua đặc biệt 500 ngày đêm, tiếp tục duy trì, nâng cao chất lượng thực hiện đến năm 2030, thực hiện thắng lợi mục tiêu tăng trưởng kinh tế 2 con số, xây dựng Đồng Nai phát triển xanh, </a:t>
            </a:r>
            <a:r>
              <a:rPr lang="vi-VN" sz="3500" b="1" i="1" kern="100" dirty="0" err="1">
                <a:solidFill>
                  <a:srgbClr val="FF0000"/>
                </a:solidFill>
                <a:effectLst/>
                <a:ea typeface="Aptos"/>
                <a:cs typeface="Segoe UI" panose="020B0502040204020203" pitchFamily="34" charset="0"/>
              </a:rPr>
              <a:t>iàu</a:t>
            </a:r>
            <a:r>
              <a:rPr lang="vi-VN" sz="3500" b="1" i="1" kern="100" dirty="0">
                <a:solidFill>
                  <a:srgbClr val="FF0000"/>
                </a:solidFill>
                <a:effectLst/>
                <a:ea typeface="Aptos"/>
                <a:cs typeface="Segoe UI" panose="020B0502040204020203" pitchFamily="34" charset="0"/>
              </a:rPr>
              <a:t> mạnh, văn minh, hiện đại.</a:t>
            </a:r>
            <a:endParaRPr lang="en-US" sz="3500" b="1" kern="100" dirty="0">
              <a:solidFill>
                <a:srgbClr val="FF0000"/>
              </a:solidFill>
              <a:effectLst/>
              <a:ea typeface="Calibri" panose="020F0502020204030204" pitchFamily="34" charset="0"/>
              <a:cs typeface="Segoe UI" panose="020B0502040204020203" pitchFamily="34" charset="0"/>
            </a:endParaRPr>
          </a:p>
        </p:txBody>
      </p:sp>
      <p:grpSp>
        <p:nvGrpSpPr>
          <p:cNvPr id="48" name="Group 47">
            <a:extLst>
              <a:ext uri="{FF2B5EF4-FFF2-40B4-BE49-F238E27FC236}">
                <a16:creationId xmlns:a16="http://schemas.microsoft.com/office/drawing/2014/main" id="{21C819CE-637B-4AC5-8173-657D8726F764}"/>
              </a:ext>
            </a:extLst>
          </p:cNvPr>
          <p:cNvGrpSpPr/>
          <p:nvPr/>
        </p:nvGrpSpPr>
        <p:grpSpPr>
          <a:xfrm rot="672015">
            <a:off x="-86394" y="21852"/>
            <a:ext cx="2164875" cy="3217688"/>
            <a:chOff x="794796" y="1552872"/>
            <a:chExt cx="4243140" cy="4286977"/>
          </a:xfrm>
        </p:grpSpPr>
        <p:sp>
          <p:nvSpPr>
            <p:cNvPr id="49" name="Curved Up Arrow 1">
              <a:extLst>
                <a:ext uri="{FF2B5EF4-FFF2-40B4-BE49-F238E27FC236}">
                  <a16:creationId xmlns:a16="http://schemas.microsoft.com/office/drawing/2014/main" id="{359B4757-C34B-4E5F-B4F9-62E4BDC447E4}"/>
                </a:ext>
              </a:extLst>
            </p:cNvPr>
            <p:cNvSpPr/>
            <p:nvPr/>
          </p:nvSpPr>
          <p:spPr>
            <a:xfrm>
              <a:off x="794796" y="1552872"/>
              <a:ext cx="4243140" cy="4286977"/>
            </a:xfrm>
            <a:custGeom>
              <a:avLst/>
              <a:gdLst>
                <a:gd name="connsiteX0" fmla="*/ 467810 w 635736"/>
                <a:gd name="connsiteY0" fmla="*/ 0 h 731523"/>
                <a:gd name="connsiteX1" fmla="*/ 635736 w 635736"/>
                <a:gd name="connsiteY1" fmla="*/ 182880 h 731523"/>
                <a:gd name="connsiteX2" fmla="*/ 544296 w 635736"/>
                <a:gd name="connsiteY2" fmla="*/ 182880 h 731523"/>
                <a:gd name="connsiteX3" fmla="*/ 87404 w 635736"/>
                <a:gd name="connsiteY3" fmla="*/ 731520 h 731523"/>
                <a:gd name="connsiteX4" fmla="*/ 0 w 635736"/>
                <a:gd name="connsiteY4" fmla="*/ 731520 h 731523"/>
                <a:gd name="connsiteX5" fmla="*/ 0 w 635736"/>
                <a:gd name="connsiteY5" fmla="*/ 718075 h 731523"/>
                <a:gd name="connsiteX6" fmla="*/ 0 w 635736"/>
                <a:gd name="connsiteY6" fmla="*/ 716278 h 731523"/>
                <a:gd name="connsiteX7" fmla="*/ 361416 w 635736"/>
                <a:gd name="connsiteY7" fmla="*/ 182880 h 731523"/>
                <a:gd name="connsiteX8" fmla="*/ 269976 w 635736"/>
                <a:gd name="connsiteY8" fmla="*/ 182880 h 731523"/>
                <a:gd name="connsiteX9" fmla="*/ 467810 w 635736"/>
                <a:gd name="connsiteY9" fmla="*/ 0 h 731523"/>
                <a:gd name="connsiteX0" fmla="*/ 467810 w 635736"/>
                <a:gd name="connsiteY0" fmla="*/ 0 h 731523"/>
                <a:gd name="connsiteX1" fmla="*/ 635736 w 635736"/>
                <a:gd name="connsiteY1" fmla="*/ 182880 h 731523"/>
                <a:gd name="connsiteX2" fmla="*/ 544296 w 635736"/>
                <a:gd name="connsiteY2" fmla="*/ 182880 h 731523"/>
                <a:gd name="connsiteX3" fmla="*/ 87404 w 635736"/>
                <a:gd name="connsiteY3" fmla="*/ 731520 h 731523"/>
                <a:gd name="connsiteX4" fmla="*/ 0 w 635736"/>
                <a:gd name="connsiteY4" fmla="*/ 731520 h 731523"/>
                <a:gd name="connsiteX5" fmla="*/ 0 w 635736"/>
                <a:gd name="connsiteY5" fmla="*/ 716278 h 731523"/>
                <a:gd name="connsiteX6" fmla="*/ 361416 w 635736"/>
                <a:gd name="connsiteY6" fmla="*/ 182880 h 731523"/>
                <a:gd name="connsiteX7" fmla="*/ 269976 w 635736"/>
                <a:gd name="connsiteY7" fmla="*/ 182880 h 731523"/>
                <a:gd name="connsiteX8" fmla="*/ 467810 w 635736"/>
                <a:gd name="connsiteY8" fmla="*/ 0 h 731523"/>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912" h="736598">
                  <a:moveTo>
                    <a:pt x="582986" y="0"/>
                  </a:moveTo>
                  <a:lnTo>
                    <a:pt x="750912" y="182880"/>
                  </a:lnTo>
                  <a:lnTo>
                    <a:pt x="659472" y="182880"/>
                  </a:lnTo>
                  <a:cubicBezTo>
                    <a:pt x="604805" y="511774"/>
                    <a:pt x="413733" y="732568"/>
                    <a:pt x="202580" y="731520"/>
                  </a:cubicBezTo>
                  <a:lnTo>
                    <a:pt x="0" y="736598"/>
                  </a:lnTo>
                  <a:cubicBezTo>
                    <a:pt x="38392" y="729825"/>
                    <a:pt x="73200" y="726606"/>
                    <a:pt x="115176" y="716278"/>
                  </a:cubicBezTo>
                  <a:cubicBezTo>
                    <a:pt x="291341" y="660491"/>
                    <a:pt x="431613" y="453492"/>
                    <a:pt x="476592" y="182880"/>
                  </a:cubicBezTo>
                  <a:lnTo>
                    <a:pt x="385152" y="182880"/>
                  </a:lnTo>
                  <a:lnTo>
                    <a:pt x="582986" y="0"/>
                  </a:lnTo>
                  <a:close/>
                </a:path>
              </a:pathLst>
            </a:custGeom>
            <a:solidFill>
              <a:schemeClr val="bg1">
                <a:lumMod val="95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50" name="Curved Up Arrow 1">
              <a:extLst>
                <a:ext uri="{FF2B5EF4-FFF2-40B4-BE49-F238E27FC236}">
                  <a16:creationId xmlns:a16="http://schemas.microsoft.com/office/drawing/2014/main" id="{66C706AE-A48E-4702-9947-451E48AEBDA3}"/>
                </a:ext>
              </a:extLst>
            </p:cNvPr>
            <p:cNvSpPr/>
            <p:nvPr/>
          </p:nvSpPr>
          <p:spPr>
            <a:xfrm>
              <a:off x="2608239" y="1552872"/>
              <a:ext cx="2429697" cy="3278977"/>
            </a:xfrm>
            <a:custGeom>
              <a:avLst/>
              <a:gdLst/>
              <a:ahLst/>
              <a:cxnLst/>
              <a:rect l="l" t="t" r="r" b="b"/>
              <a:pathLst>
                <a:path w="2429697" h="3278977">
                  <a:moveTo>
                    <a:pt x="1480806" y="0"/>
                  </a:moveTo>
                  <a:lnTo>
                    <a:pt x="2429697" y="1064356"/>
                  </a:lnTo>
                  <a:lnTo>
                    <a:pt x="1913002" y="1064356"/>
                  </a:lnTo>
                  <a:cubicBezTo>
                    <a:pt x="1767557" y="1965619"/>
                    <a:pt x="1451237" y="2727407"/>
                    <a:pt x="1030480" y="3278977"/>
                  </a:cubicBezTo>
                  <a:lnTo>
                    <a:pt x="0" y="3278977"/>
                  </a:lnTo>
                  <a:cubicBezTo>
                    <a:pt x="423651" y="2718190"/>
                    <a:pt x="736725" y="1949779"/>
                    <a:pt x="879611" y="1064356"/>
                  </a:cubicBezTo>
                  <a:lnTo>
                    <a:pt x="362916" y="1064356"/>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endParaRPr>
            </a:p>
          </p:txBody>
        </p:sp>
        <p:sp>
          <p:nvSpPr>
            <p:cNvPr id="51" name="Curved Up Arrow 1">
              <a:extLst>
                <a:ext uri="{FF2B5EF4-FFF2-40B4-BE49-F238E27FC236}">
                  <a16:creationId xmlns:a16="http://schemas.microsoft.com/office/drawing/2014/main" id="{75D724E7-0502-4F69-A0F8-A6E1FB6A8A1C}"/>
                </a:ext>
              </a:extLst>
            </p:cNvPr>
            <p:cNvSpPr/>
            <p:nvPr/>
          </p:nvSpPr>
          <p:spPr>
            <a:xfrm>
              <a:off x="2971155" y="1552872"/>
              <a:ext cx="2066781" cy="2270977"/>
            </a:xfrm>
            <a:custGeom>
              <a:avLst/>
              <a:gdLst/>
              <a:ahLst/>
              <a:cxnLst/>
              <a:rect l="l" t="t" r="r" b="b"/>
              <a:pathLst>
                <a:path w="2066781" h="2270977">
                  <a:moveTo>
                    <a:pt x="1117890" y="0"/>
                  </a:moveTo>
                  <a:lnTo>
                    <a:pt x="2066781" y="1064356"/>
                  </a:lnTo>
                  <a:lnTo>
                    <a:pt x="1550086" y="1064356"/>
                  </a:lnTo>
                  <a:cubicBezTo>
                    <a:pt x="1479389" y="1502438"/>
                    <a:pt x="1368319" y="1907566"/>
                    <a:pt x="1222656" y="2270977"/>
                  </a:cubicBezTo>
                  <a:lnTo>
                    <a:pt x="189248" y="2270977"/>
                  </a:lnTo>
                  <a:cubicBezTo>
                    <a:pt x="335680" y="1904432"/>
                    <a:pt x="446642" y="1498457"/>
                    <a:pt x="516695" y="1064356"/>
                  </a:cubicBezTo>
                  <a:lnTo>
                    <a:pt x="0" y="106435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52" name="Curved Up Arrow 1">
              <a:extLst>
                <a:ext uri="{FF2B5EF4-FFF2-40B4-BE49-F238E27FC236}">
                  <a16:creationId xmlns:a16="http://schemas.microsoft.com/office/drawing/2014/main" id="{808C099B-6E39-460A-B126-763FAC0ADABE}"/>
                </a:ext>
              </a:extLst>
            </p:cNvPr>
            <p:cNvSpPr/>
            <p:nvPr/>
          </p:nvSpPr>
          <p:spPr>
            <a:xfrm>
              <a:off x="2971155" y="1552872"/>
              <a:ext cx="2066781" cy="1262977"/>
            </a:xfrm>
            <a:custGeom>
              <a:avLst/>
              <a:gdLst/>
              <a:ahLst/>
              <a:cxnLst/>
              <a:rect l="l" t="t" r="r" b="b"/>
              <a:pathLst>
                <a:path w="2066781" h="1262977">
                  <a:moveTo>
                    <a:pt x="1117890" y="0"/>
                  </a:moveTo>
                  <a:lnTo>
                    <a:pt x="2066781" y="1064356"/>
                  </a:lnTo>
                  <a:lnTo>
                    <a:pt x="1550086" y="1064356"/>
                  </a:lnTo>
                  <a:lnTo>
                    <a:pt x="1512330" y="1262977"/>
                  </a:lnTo>
                  <a:lnTo>
                    <a:pt x="479897" y="1262977"/>
                  </a:lnTo>
                  <a:cubicBezTo>
                    <a:pt x="494102" y="1197656"/>
                    <a:pt x="505885" y="1131341"/>
                    <a:pt x="516695" y="1064356"/>
                  </a:cubicBezTo>
                  <a:lnTo>
                    <a:pt x="0" y="106435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grpSp>
      <p:pic>
        <p:nvPicPr>
          <p:cNvPr id="53" name="Picture 52" descr="A light in the dark&#10;&#10;AI-generated content may be incorrect.">
            <a:extLst>
              <a:ext uri="{FF2B5EF4-FFF2-40B4-BE49-F238E27FC236}">
                <a16:creationId xmlns:a16="http://schemas.microsoft.com/office/drawing/2014/main" id="{888CD8C1-E808-45D2-BFBF-7CB29161D635}"/>
              </a:ext>
            </a:extLst>
          </p:cNvPr>
          <p:cNvPicPr>
            <a:picLocks noChangeAspect="1"/>
          </p:cNvPicPr>
          <p:nvPr/>
        </p:nvPicPr>
        <p:blipFill>
          <a:blip r:embed="rId7" cstate="print">
            <a:extLst>
              <a:ext uri="{28A0092B-C50C-407E-A947-70E740481C1C}">
                <a14:useLocalDpi xmlns:a14="http://schemas.microsoft.com/office/drawing/2010/main" val="0"/>
              </a:ext>
            </a:extLst>
          </a:blip>
          <a:srcRect l="21495" r="21649"/>
          <a:stretch>
            <a:fillRect/>
          </a:stretch>
        </p:blipFill>
        <p:spPr>
          <a:xfrm rot="19866785">
            <a:off x="14610904" y="835156"/>
            <a:ext cx="2518833" cy="2606493"/>
          </a:xfrm>
          <a:prstGeom prst="rect">
            <a:avLst/>
          </a:prstGeom>
        </p:spPr>
      </p:pic>
      <p:sp>
        <p:nvSpPr>
          <p:cNvPr id="2" name="Slide Number Placeholder 1"/>
          <p:cNvSpPr>
            <a:spLocks noGrp="1"/>
          </p:cNvSpPr>
          <p:nvPr>
            <p:ph type="sldNum" sz="quarter" idx="12"/>
          </p:nvPr>
        </p:nvSpPr>
        <p:spPr>
          <a:xfrm>
            <a:off x="15634863" y="9449143"/>
            <a:ext cx="2133600" cy="365125"/>
          </a:xfrm>
        </p:spPr>
        <p:txBody>
          <a:bodyPr/>
          <a:lstStyle/>
          <a:p>
            <a:fld id="{B6F15528-21DE-4FAA-801E-634DDDAF4B2B}" type="slidenum">
              <a:rPr lang="en-US" sz="1400" smtClean="0">
                <a:solidFill>
                  <a:schemeClr val="tx1"/>
                </a:solidFill>
                <a:latin typeface="Segoe UI" panose="020B0502040204020203" pitchFamily="34" charset="0"/>
                <a:cs typeface="Segoe UI" panose="020B0502040204020203" pitchFamily="34" charset="0"/>
              </a:rPr>
              <a:pPr/>
              <a:t>23</a:t>
            </a:fld>
            <a:endParaRPr lang="en-US">
              <a:solidFill>
                <a:schemeClr val="tx1"/>
              </a:solidFill>
              <a:latin typeface="Segoe UI" panose="020B0502040204020203" pitchFamily="34" charset="0"/>
              <a:cs typeface="Segoe UI" panose="020B0502040204020203" pitchFamily="34" charset="0"/>
            </a:endParaRPr>
          </a:p>
        </p:txBody>
      </p:sp>
      <p:pic>
        <p:nvPicPr>
          <p:cNvPr id="4" name="Picture 147">
            <a:extLst>
              <a:ext uri="{FF2B5EF4-FFF2-40B4-BE49-F238E27FC236}">
                <a16:creationId xmlns:a16="http://schemas.microsoft.com/office/drawing/2014/main" id="{040216BD-9596-1D6A-CE4E-5A501F453030}"/>
              </a:ext>
            </a:extLst>
          </p:cNvPr>
          <p:cNvPicPr>
            <a:picLocks noChangeAspect="1"/>
          </p:cNvPicPr>
          <p:nvPr/>
        </p:nvPicPr>
        <p:blipFill>
          <a:blip r:embed="rId8" cstate="print">
            <a:extLst>
              <a:ext uri="{28A0092B-C50C-407E-A947-70E740481C1C}">
                <a14:useLocalDpi xmlns:a14="http://schemas.microsoft.com/office/drawing/2010/main" val="0"/>
              </a:ext>
            </a:extLst>
          </a:blip>
          <a:srcRect l="840" r="748" b="50894"/>
          <a:stretch/>
        </p:blipFill>
        <p:spPr>
          <a:xfrm>
            <a:off x="15118" y="8560463"/>
            <a:ext cx="18272881" cy="1744191"/>
          </a:xfrm>
          <a:prstGeom prst="rect">
            <a:avLst/>
          </a:prstGeom>
        </p:spPr>
      </p:pic>
    </p:spTree>
    <p:custDataLst>
      <p:tags r:id="rId1"/>
    </p:custDataLst>
    <p:extLst>
      <p:ext uri="{BB962C8B-B14F-4D97-AF65-F5344CB8AC3E}">
        <p14:creationId xmlns:p14="http://schemas.microsoft.com/office/powerpoint/2010/main" val="39269721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750"/>
                                  </p:stCondLst>
                                  <p:childTnLst>
                                    <p:set>
                                      <p:cBhvr>
                                        <p:cTn id="6" dur="1" fill="hold">
                                          <p:stCondLst>
                                            <p:cond delay="0"/>
                                          </p:stCondLst>
                                        </p:cTn>
                                        <p:tgtEl>
                                          <p:spTgt spid="53"/>
                                        </p:tgtEl>
                                        <p:attrNameLst>
                                          <p:attrName>style.visibility</p:attrName>
                                        </p:attrNameLst>
                                      </p:cBhvr>
                                      <p:to>
                                        <p:strVal val="visible"/>
                                      </p:to>
                                    </p:set>
                                    <p:anim calcmode="lin" valueType="num">
                                      <p:cBhvr>
                                        <p:cTn id="7" dur="1500" fill="hold"/>
                                        <p:tgtEl>
                                          <p:spTgt spid="53"/>
                                        </p:tgtEl>
                                        <p:attrNameLst>
                                          <p:attrName>ppt_w</p:attrName>
                                        </p:attrNameLst>
                                      </p:cBhvr>
                                      <p:tavLst>
                                        <p:tav tm="0">
                                          <p:val>
                                            <p:fltVal val="0"/>
                                          </p:val>
                                        </p:tav>
                                        <p:tav tm="100000">
                                          <p:val>
                                            <p:strVal val="#ppt_w"/>
                                          </p:val>
                                        </p:tav>
                                      </p:tavLst>
                                    </p:anim>
                                    <p:anim calcmode="lin" valueType="num">
                                      <p:cBhvr>
                                        <p:cTn id="8" dur="1500" fill="hold"/>
                                        <p:tgtEl>
                                          <p:spTgt spid="53"/>
                                        </p:tgtEl>
                                        <p:attrNameLst>
                                          <p:attrName>ppt_h</p:attrName>
                                        </p:attrNameLst>
                                      </p:cBhvr>
                                      <p:tavLst>
                                        <p:tav tm="0">
                                          <p:val>
                                            <p:fltVal val="0"/>
                                          </p:val>
                                        </p:tav>
                                        <p:tav tm="100000">
                                          <p:val>
                                            <p:strVal val="#ppt_h"/>
                                          </p:val>
                                        </p:tav>
                                      </p:tavLst>
                                    </p:anim>
                                    <p:animEffect transition="in" filter="fade">
                                      <p:cBhvr>
                                        <p:cTn id="9" dur="1500"/>
                                        <p:tgtEl>
                                          <p:spTgt spid="53"/>
                                        </p:tgtEl>
                                      </p:cBhvr>
                                    </p:animEffect>
                                  </p:childTnLst>
                                </p:cTn>
                              </p:par>
                              <p:par>
                                <p:cTn id="10" presetID="21" presetClass="entr" presetSubtype="1" fill="hold"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heel(1)">
                                      <p:cBhvr>
                                        <p:cTn id="12" dur="2000"/>
                                        <p:tgtEl>
                                          <p:spTgt spid="48"/>
                                        </p:tgtEl>
                                      </p:cBhvr>
                                    </p:animEffect>
                                  </p:childTnLst>
                                </p:cTn>
                              </p:par>
                              <p:par>
                                <p:cTn id="13" presetID="21"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05BBB-8C7E-638E-480A-0DB7DBBE1C0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D984522-405D-F538-E1F9-D752A8CD6747}"/>
              </a:ext>
            </a:extLst>
          </p:cNvPr>
          <p:cNvSpPr/>
          <p:nvPr/>
        </p:nvSpPr>
        <p:spPr>
          <a:xfrm>
            <a:off x="0" y="-155759"/>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2"/>
            <a:stretch>
              <a:fillRect/>
            </a:stretch>
          </a:blipFill>
        </p:spPr>
        <p:txBody>
          <a:bodyPr/>
          <a:lstStyle/>
          <a:p>
            <a:endParaRPr lang="vi-VN"/>
          </a:p>
        </p:txBody>
      </p:sp>
      <p:sp>
        <p:nvSpPr>
          <p:cNvPr id="3" name="Freeform 3">
            <a:extLst>
              <a:ext uri="{FF2B5EF4-FFF2-40B4-BE49-F238E27FC236}">
                <a16:creationId xmlns:a16="http://schemas.microsoft.com/office/drawing/2014/main" id="{D5D9AAA3-747D-1546-809E-0C8559E8AC22}"/>
              </a:ext>
            </a:extLst>
          </p:cNvPr>
          <p:cNvSpPr/>
          <p:nvPr/>
        </p:nvSpPr>
        <p:spPr>
          <a:xfrm>
            <a:off x="-2154317" y="-2857114"/>
            <a:ext cx="10991119" cy="8229600"/>
          </a:xfrm>
          <a:custGeom>
            <a:avLst/>
            <a:gdLst/>
            <a:ahLst/>
            <a:cxnLst/>
            <a:rect l="l" t="t" r="r" b="b"/>
            <a:pathLst>
              <a:path w="10991119" h="8229600">
                <a:moveTo>
                  <a:pt x="0" y="0"/>
                </a:moveTo>
                <a:lnTo>
                  <a:pt x="10991119" y="0"/>
                </a:lnTo>
                <a:lnTo>
                  <a:pt x="10991119" y="8229600"/>
                </a:lnTo>
                <a:lnTo>
                  <a:pt x="0" y="8229600"/>
                </a:lnTo>
                <a:lnTo>
                  <a:pt x="0" y="0"/>
                </a:lnTo>
                <a:close/>
              </a:path>
            </a:pathLst>
          </a:custGeom>
          <a:blipFill>
            <a:blip r:embed="rId3">
              <a:alphaModFix amt="82000"/>
            </a:blip>
            <a:stretch>
              <a:fillRect/>
            </a:stretch>
          </a:blipFill>
        </p:spPr>
        <p:txBody>
          <a:bodyPr/>
          <a:lstStyle/>
          <a:p>
            <a:endParaRPr lang="vi-VN"/>
          </a:p>
        </p:txBody>
      </p:sp>
      <p:sp>
        <p:nvSpPr>
          <p:cNvPr id="4" name="Freeform 4">
            <a:extLst>
              <a:ext uri="{FF2B5EF4-FFF2-40B4-BE49-F238E27FC236}">
                <a16:creationId xmlns:a16="http://schemas.microsoft.com/office/drawing/2014/main" id="{0981D1A3-9D82-3EDF-8ECD-A9FF1684CD73}"/>
              </a:ext>
            </a:extLst>
          </p:cNvPr>
          <p:cNvSpPr/>
          <p:nvPr/>
        </p:nvSpPr>
        <p:spPr>
          <a:xfrm>
            <a:off x="7162800" y="652243"/>
            <a:ext cx="3503726" cy="1476961"/>
          </a:xfrm>
          <a:custGeom>
            <a:avLst/>
            <a:gdLst/>
            <a:ahLst/>
            <a:cxnLst/>
            <a:rect l="l" t="t" r="r" b="b"/>
            <a:pathLst>
              <a:path w="3503726" h="1476961">
                <a:moveTo>
                  <a:pt x="0" y="0"/>
                </a:moveTo>
                <a:lnTo>
                  <a:pt x="3503725" y="0"/>
                </a:lnTo>
                <a:lnTo>
                  <a:pt x="3503725" y="1476962"/>
                </a:lnTo>
                <a:lnTo>
                  <a:pt x="0" y="1476962"/>
                </a:lnTo>
                <a:lnTo>
                  <a:pt x="0" y="0"/>
                </a:lnTo>
                <a:close/>
              </a:path>
            </a:pathLst>
          </a:custGeom>
          <a:blipFill>
            <a:blip r:embed="rId4"/>
            <a:stretch>
              <a:fillRect l="-76927" t="-62514" r="-77992" b="-325834"/>
            </a:stretch>
          </a:blipFill>
        </p:spPr>
        <p:txBody>
          <a:bodyPr/>
          <a:lstStyle/>
          <a:p>
            <a:endParaRPr lang="vi-VN"/>
          </a:p>
        </p:txBody>
      </p:sp>
      <p:sp>
        <p:nvSpPr>
          <p:cNvPr id="5" name="Freeform 5">
            <a:extLst>
              <a:ext uri="{FF2B5EF4-FFF2-40B4-BE49-F238E27FC236}">
                <a16:creationId xmlns:a16="http://schemas.microsoft.com/office/drawing/2014/main" id="{94147A67-2109-D3E3-D43B-0586163AD288}"/>
              </a:ext>
            </a:extLst>
          </p:cNvPr>
          <p:cNvSpPr/>
          <p:nvPr/>
        </p:nvSpPr>
        <p:spPr>
          <a:xfrm>
            <a:off x="5769864" y="-1200321"/>
            <a:ext cx="6748272" cy="8229600"/>
          </a:xfrm>
          <a:custGeom>
            <a:avLst/>
            <a:gdLst/>
            <a:ahLst/>
            <a:cxnLst/>
            <a:rect l="l" t="t" r="r" b="b"/>
            <a:pathLst>
              <a:path w="6748272" h="8229600">
                <a:moveTo>
                  <a:pt x="0" y="0"/>
                </a:moveTo>
                <a:lnTo>
                  <a:pt x="6748272" y="0"/>
                </a:lnTo>
                <a:lnTo>
                  <a:pt x="6748272" y="8229600"/>
                </a:lnTo>
                <a:lnTo>
                  <a:pt x="0" y="8229600"/>
                </a:lnTo>
                <a:lnTo>
                  <a:pt x="0" y="0"/>
                </a:lnTo>
                <a:close/>
              </a:path>
            </a:pathLst>
          </a:custGeom>
          <a:blipFill>
            <a:blip r:embed="rId5">
              <a:alphaModFix amt="63000"/>
            </a:blip>
            <a:stretch>
              <a:fillRect/>
            </a:stretch>
          </a:blipFill>
        </p:spPr>
        <p:txBody>
          <a:bodyPr/>
          <a:lstStyle/>
          <a:p>
            <a:endParaRPr lang="vi-VN"/>
          </a:p>
        </p:txBody>
      </p:sp>
      <p:sp>
        <p:nvSpPr>
          <p:cNvPr id="6" name="Freeform 6">
            <a:extLst>
              <a:ext uri="{FF2B5EF4-FFF2-40B4-BE49-F238E27FC236}">
                <a16:creationId xmlns:a16="http://schemas.microsoft.com/office/drawing/2014/main" id="{6B42AA50-3FB4-447F-8CD0-501B26F0B594}"/>
              </a:ext>
            </a:extLst>
          </p:cNvPr>
          <p:cNvSpPr/>
          <p:nvPr/>
        </p:nvSpPr>
        <p:spPr>
          <a:xfrm>
            <a:off x="6040859" y="232366"/>
            <a:ext cx="2858405" cy="2286724"/>
          </a:xfrm>
          <a:custGeom>
            <a:avLst/>
            <a:gdLst/>
            <a:ahLst/>
            <a:cxnLst/>
            <a:rect l="l" t="t" r="r" b="b"/>
            <a:pathLst>
              <a:path w="2858405" h="2286724">
                <a:moveTo>
                  <a:pt x="0" y="0"/>
                </a:moveTo>
                <a:lnTo>
                  <a:pt x="2858406" y="0"/>
                </a:lnTo>
                <a:lnTo>
                  <a:pt x="2858406" y="2286725"/>
                </a:lnTo>
                <a:lnTo>
                  <a:pt x="0" y="2286725"/>
                </a:lnTo>
                <a:lnTo>
                  <a:pt x="0" y="0"/>
                </a:lnTo>
                <a:close/>
              </a:path>
            </a:pathLst>
          </a:custGeom>
          <a:blipFill>
            <a:blip r:embed="rId6">
              <a:alphaModFix amt="0"/>
            </a:blip>
            <a:stretch>
              <a:fillRect/>
            </a:stretch>
          </a:blipFill>
        </p:spPr>
        <p:txBody>
          <a:bodyPr/>
          <a:lstStyle/>
          <a:p>
            <a:endParaRPr lang="vi-VN"/>
          </a:p>
        </p:txBody>
      </p:sp>
      <p:sp>
        <p:nvSpPr>
          <p:cNvPr id="7" name="Freeform 7">
            <a:extLst>
              <a:ext uri="{FF2B5EF4-FFF2-40B4-BE49-F238E27FC236}">
                <a16:creationId xmlns:a16="http://schemas.microsoft.com/office/drawing/2014/main" id="{D9DADA49-5EDC-001E-5A7A-86AB97310981}"/>
              </a:ext>
            </a:extLst>
          </p:cNvPr>
          <p:cNvSpPr/>
          <p:nvPr/>
        </p:nvSpPr>
        <p:spPr>
          <a:xfrm>
            <a:off x="7460435" y="8715530"/>
            <a:ext cx="1756138" cy="1756138"/>
          </a:xfrm>
          <a:custGeom>
            <a:avLst/>
            <a:gdLst/>
            <a:ahLst/>
            <a:cxnLst/>
            <a:rect l="l" t="t" r="r" b="b"/>
            <a:pathLst>
              <a:path w="1756138" h="1756138">
                <a:moveTo>
                  <a:pt x="0" y="0"/>
                </a:moveTo>
                <a:lnTo>
                  <a:pt x="1756138" y="0"/>
                </a:lnTo>
                <a:lnTo>
                  <a:pt x="1756138" y="1756138"/>
                </a:lnTo>
                <a:lnTo>
                  <a:pt x="0" y="1756138"/>
                </a:lnTo>
                <a:lnTo>
                  <a:pt x="0" y="0"/>
                </a:lnTo>
                <a:close/>
              </a:path>
            </a:pathLst>
          </a:custGeom>
          <a:blipFill>
            <a:blip r:embed="rId7"/>
            <a:stretch>
              <a:fillRect/>
            </a:stretch>
          </a:blipFill>
        </p:spPr>
        <p:txBody>
          <a:bodyPr/>
          <a:lstStyle/>
          <a:p>
            <a:endParaRPr lang="vi-VN"/>
          </a:p>
        </p:txBody>
      </p:sp>
      <p:sp>
        <p:nvSpPr>
          <p:cNvPr id="8" name="Freeform 8">
            <a:extLst>
              <a:ext uri="{FF2B5EF4-FFF2-40B4-BE49-F238E27FC236}">
                <a16:creationId xmlns:a16="http://schemas.microsoft.com/office/drawing/2014/main" id="{1FF3B5F0-6033-D299-4D18-CDC637783BC9}"/>
              </a:ext>
            </a:extLst>
          </p:cNvPr>
          <p:cNvSpPr/>
          <p:nvPr/>
        </p:nvSpPr>
        <p:spPr>
          <a:xfrm>
            <a:off x="11464996" y="4242580"/>
            <a:ext cx="900920" cy="900920"/>
          </a:xfrm>
          <a:custGeom>
            <a:avLst/>
            <a:gdLst/>
            <a:ahLst/>
            <a:cxnLst/>
            <a:rect l="l" t="t" r="r" b="b"/>
            <a:pathLst>
              <a:path w="900920" h="900920">
                <a:moveTo>
                  <a:pt x="0" y="0"/>
                </a:moveTo>
                <a:lnTo>
                  <a:pt x="900920" y="0"/>
                </a:lnTo>
                <a:lnTo>
                  <a:pt x="900920" y="900920"/>
                </a:lnTo>
                <a:lnTo>
                  <a:pt x="0" y="900920"/>
                </a:lnTo>
                <a:lnTo>
                  <a:pt x="0" y="0"/>
                </a:lnTo>
                <a:close/>
              </a:path>
            </a:pathLst>
          </a:custGeom>
          <a:blipFill>
            <a:blip r:embed="rId7"/>
            <a:stretch>
              <a:fillRect/>
            </a:stretch>
          </a:blipFill>
        </p:spPr>
        <p:txBody>
          <a:bodyPr/>
          <a:lstStyle/>
          <a:p>
            <a:endParaRPr lang="vi-VN"/>
          </a:p>
        </p:txBody>
      </p:sp>
      <p:sp>
        <p:nvSpPr>
          <p:cNvPr id="9" name="Freeform 9">
            <a:extLst>
              <a:ext uri="{FF2B5EF4-FFF2-40B4-BE49-F238E27FC236}">
                <a16:creationId xmlns:a16="http://schemas.microsoft.com/office/drawing/2014/main" id="{DCD67B2A-EEE2-3A1E-CB96-6B1C121A9B60}"/>
              </a:ext>
            </a:extLst>
          </p:cNvPr>
          <p:cNvSpPr/>
          <p:nvPr/>
        </p:nvSpPr>
        <p:spPr>
          <a:xfrm>
            <a:off x="836590" y="4328741"/>
            <a:ext cx="1208626" cy="1240182"/>
          </a:xfrm>
          <a:custGeom>
            <a:avLst/>
            <a:gdLst/>
            <a:ahLst/>
            <a:cxnLst/>
            <a:rect l="l" t="t" r="r" b="b"/>
            <a:pathLst>
              <a:path w="1208626" h="1240182">
                <a:moveTo>
                  <a:pt x="0" y="0"/>
                </a:moveTo>
                <a:lnTo>
                  <a:pt x="1208626" y="0"/>
                </a:lnTo>
                <a:lnTo>
                  <a:pt x="1208626" y="1240182"/>
                </a:lnTo>
                <a:lnTo>
                  <a:pt x="0" y="1240182"/>
                </a:lnTo>
                <a:lnTo>
                  <a:pt x="0" y="0"/>
                </a:lnTo>
                <a:close/>
              </a:path>
            </a:pathLst>
          </a:custGeom>
          <a:blipFill>
            <a:blip r:embed="rId8"/>
            <a:stretch>
              <a:fillRect/>
            </a:stretch>
          </a:blipFill>
        </p:spPr>
        <p:txBody>
          <a:bodyPr/>
          <a:lstStyle/>
          <a:p>
            <a:endParaRPr lang="vi-VN"/>
          </a:p>
        </p:txBody>
      </p:sp>
      <p:sp>
        <p:nvSpPr>
          <p:cNvPr id="10" name="Freeform 10">
            <a:extLst>
              <a:ext uri="{FF2B5EF4-FFF2-40B4-BE49-F238E27FC236}">
                <a16:creationId xmlns:a16="http://schemas.microsoft.com/office/drawing/2014/main" id="{52EFCAC4-7853-CACA-7426-99B0B310C602}"/>
              </a:ext>
            </a:extLst>
          </p:cNvPr>
          <p:cNvSpPr/>
          <p:nvPr/>
        </p:nvSpPr>
        <p:spPr>
          <a:xfrm rot="-10800000">
            <a:off x="16269199" y="5842872"/>
            <a:ext cx="1208626" cy="1240182"/>
          </a:xfrm>
          <a:custGeom>
            <a:avLst/>
            <a:gdLst/>
            <a:ahLst/>
            <a:cxnLst/>
            <a:rect l="l" t="t" r="r" b="b"/>
            <a:pathLst>
              <a:path w="1208626" h="1240182">
                <a:moveTo>
                  <a:pt x="0" y="0"/>
                </a:moveTo>
                <a:lnTo>
                  <a:pt x="1208626" y="0"/>
                </a:lnTo>
                <a:lnTo>
                  <a:pt x="1208626" y="1240181"/>
                </a:lnTo>
                <a:lnTo>
                  <a:pt x="0" y="1240181"/>
                </a:lnTo>
                <a:lnTo>
                  <a:pt x="0" y="0"/>
                </a:lnTo>
                <a:close/>
              </a:path>
            </a:pathLst>
          </a:custGeom>
          <a:blipFill>
            <a:blip r:embed="rId8"/>
            <a:stretch>
              <a:fillRect/>
            </a:stretch>
          </a:blipFill>
        </p:spPr>
        <p:txBody>
          <a:bodyPr/>
          <a:lstStyle/>
          <a:p>
            <a:endParaRPr lang="vi-VN"/>
          </a:p>
        </p:txBody>
      </p:sp>
      <p:sp>
        <p:nvSpPr>
          <p:cNvPr id="11" name="Freeform 11">
            <a:extLst>
              <a:ext uri="{FF2B5EF4-FFF2-40B4-BE49-F238E27FC236}">
                <a16:creationId xmlns:a16="http://schemas.microsoft.com/office/drawing/2014/main" id="{832F9365-0E64-A27D-6FDA-851EDCEE0971}"/>
              </a:ext>
            </a:extLst>
          </p:cNvPr>
          <p:cNvSpPr/>
          <p:nvPr/>
        </p:nvSpPr>
        <p:spPr>
          <a:xfrm>
            <a:off x="5355830" y="7102237"/>
            <a:ext cx="7315200" cy="27432"/>
          </a:xfrm>
          <a:custGeom>
            <a:avLst/>
            <a:gdLst/>
            <a:ahLst/>
            <a:cxnLst/>
            <a:rect l="l" t="t" r="r" b="b"/>
            <a:pathLst>
              <a:path w="7315200" h="27432">
                <a:moveTo>
                  <a:pt x="0" y="0"/>
                </a:moveTo>
                <a:lnTo>
                  <a:pt x="7315200" y="0"/>
                </a:lnTo>
                <a:lnTo>
                  <a:pt x="7315200" y="27432"/>
                </a:lnTo>
                <a:lnTo>
                  <a:pt x="0" y="27432"/>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2" name="Freeform 12">
            <a:extLst>
              <a:ext uri="{FF2B5EF4-FFF2-40B4-BE49-F238E27FC236}">
                <a16:creationId xmlns:a16="http://schemas.microsoft.com/office/drawing/2014/main" id="{02905337-8BF6-1DC9-B06B-AA164D27E0E2}"/>
              </a:ext>
            </a:extLst>
          </p:cNvPr>
          <p:cNvSpPr/>
          <p:nvPr/>
        </p:nvSpPr>
        <p:spPr>
          <a:xfrm>
            <a:off x="3097481" y="4328741"/>
            <a:ext cx="12093037" cy="45349"/>
          </a:xfrm>
          <a:custGeom>
            <a:avLst/>
            <a:gdLst/>
            <a:ahLst/>
            <a:cxnLst/>
            <a:rect l="l" t="t" r="r" b="b"/>
            <a:pathLst>
              <a:path w="12093037" h="45349">
                <a:moveTo>
                  <a:pt x="0" y="0"/>
                </a:moveTo>
                <a:lnTo>
                  <a:pt x="12093038" y="0"/>
                </a:lnTo>
                <a:lnTo>
                  <a:pt x="12093038" y="45349"/>
                </a:lnTo>
                <a:lnTo>
                  <a:pt x="0" y="45349"/>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4" name="Freeform 14">
            <a:extLst>
              <a:ext uri="{FF2B5EF4-FFF2-40B4-BE49-F238E27FC236}">
                <a16:creationId xmlns:a16="http://schemas.microsoft.com/office/drawing/2014/main" id="{2BE4F80C-790B-04E1-D15B-11E01407694F}"/>
              </a:ext>
            </a:extLst>
          </p:cNvPr>
          <p:cNvSpPr/>
          <p:nvPr/>
        </p:nvSpPr>
        <p:spPr>
          <a:xfrm>
            <a:off x="8769981" y="532055"/>
            <a:ext cx="3434297" cy="2464108"/>
          </a:xfrm>
          <a:custGeom>
            <a:avLst/>
            <a:gdLst/>
            <a:ahLst/>
            <a:cxnLst/>
            <a:rect l="l" t="t" r="r" b="b"/>
            <a:pathLst>
              <a:path w="3434297" h="2464108">
                <a:moveTo>
                  <a:pt x="0" y="0"/>
                </a:moveTo>
                <a:lnTo>
                  <a:pt x="3434296" y="0"/>
                </a:lnTo>
                <a:lnTo>
                  <a:pt x="3434296" y="2464108"/>
                </a:lnTo>
                <a:lnTo>
                  <a:pt x="0" y="2464108"/>
                </a:lnTo>
                <a:lnTo>
                  <a:pt x="0" y="0"/>
                </a:lnTo>
                <a:close/>
              </a:path>
            </a:pathLst>
          </a:custGeom>
          <a:blipFill>
            <a:blip r:embed="rId10">
              <a:alphaModFix amt="0"/>
            </a:blip>
            <a:stretch>
              <a:fillRect/>
            </a:stretch>
          </a:blipFill>
        </p:spPr>
        <p:txBody>
          <a:bodyPr/>
          <a:lstStyle/>
          <a:p>
            <a:endParaRPr lang="vi-VN"/>
          </a:p>
        </p:txBody>
      </p:sp>
      <p:sp>
        <p:nvSpPr>
          <p:cNvPr id="17" name="TextBox 16">
            <a:extLst>
              <a:ext uri="{FF2B5EF4-FFF2-40B4-BE49-F238E27FC236}">
                <a16:creationId xmlns:a16="http://schemas.microsoft.com/office/drawing/2014/main" id="{8F5927AC-60DC-B835-7636-E39D3C00AF27}"/>
              </a:ext>
            </a:extLst>
          </p:cNvPr>
          <p:cNvSpPr txBox="1"/>
          <p:nvPr/>
        </p:nvSpPr>
        <p:spPr>
          <a:xfrm>
            <a:off x="3686482" y="5191789"/>
            <a:ext cx="11277600" cy="1015663"/>
          </a:xfrm>
          <a:prstGeom prst="rect">
            <a:avLst/>
          </a:prstGeom>
          <a:noFill/>
        </p:spPr>
        <p:txBody>
          <a:bodyPr wrap="square" rtlCol="0">
            <a:spAutoFit/>
          </a:bodyPr>
          <a:lstStyle/>
          <a:p>
            <a:pPr algn="ctr"/>
            <a:r>
              <a:rPr lang="en-US" sz="6000" b="1" dirty="0">
                <a:solidFill>
                  <a:srgbClr val="FFFF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TRÂN TRỌNG CẢM ƠN!</a:t>
            </a:r>
          </a:p>
        </p:txBody>
      </p:sp>
      <p:sp>
        <p:nvSpPr>
          <p:cNvPr id="13" name="Freeform 13">
            <a:extLst>
              <a:ext uri="{FF2B5EF4-FFF2-40B4-BE49-F238E27FC236}">
                <a16:creationId xmlns:a16="http://schemas.microsoft.com/office/drawing/2014/main" id="{E4D059A0-E0FA-5EE2-45CD-0B7ABE44BE98}"/>
              </a:ext>
            </a:extLst>
          </p:cNvPr>
          <p:cNvSpPr/>
          <p:nvPr/>
        </p:nvSpPr>
        <p:spPr>
          <a:xfrm>
            <a:off x="-1514454" y="5912911"/>
            <a:ext cx="20255012" cy="6861385"/>
          </a:xfrm>
          <a:custGeom>
            <a:avLst/>
            <a:gdLst/>
            <a:ahLst/>
            <a:cxnLst/>
            <a:rect l="l" t="t" r="r" b="b"/>
            <a:pathLst>
              <a:path w="20255012" h="6861385">
                <a:moveTo>
                  <a:pt x="0" y="0"/>
                </a:moveTo>
                <a:lnTo>
                  <a:pt x="20255012" y="0"/>
                </a:lnTo>
                <a:lnTo>
                  <a:pt x="20255012" y="6861385"/>
                </a:lnTo>
                <a:lnTo>
                  <a:pt x="0" y="6861385"/>
                </a:lnTo>
                <a:lnTo>
                  <a:pt x="0" y="0"/>
                </a:lnTo>
                <a:close/>
              </a:path>
            </a:pathLst>
          </a:custGeom>
          <a:blipFill>
            <a:blip r:embed="rId11"/>
            <a:stretch>
              <a:fillRect/>
            </a:stretch>
          </a:blipFill>
        </p:spPr>
        <p:txBody>
          <a:bodyPr/>
          <a:lstStyle/>
          <a:p>
            <a:endParaRPr lang="vi-VN"/>
          </a:p>
        </p:txBody>
      </p:sp>
      <p:sp>
        <p:nvSpPr>
          <p:cNvPr id="15" name="Freeform 3">
            <a:extLst>
              <a:ext uri="{FF2B5EF4-FFF2-40B4-BE49-F238E27FC236}">
                <a16:creationId xmlns:a16="http://schemas.microsoft.com/office/drawing/2014/main" id="{7A963D8A-B92A-61B1-7FCE-F94EB943F3A7}"/>
              </a:ext>
            </a:extLst>
          </p:cNvPr>
          <p:cNvSpPr/>
          <p:nvPr/>
        </p:nvSpPr>
        <p:spPr>
          <a:xfrm flipH="1">
            <a:off x="9042005" y="-2828539"/>
            <a:ext cx="10991119" cy="8229600"/>
          </a:xfrm>
          <a:custGeom>
            <a:avLst/>
            <a:gdLst/>
            <a:ahLst/>
            <a:cxnLst/>
            <a:rect l="l" t="t" r="r" b="b"/>
            <a:pathLst>
              <a:path w="10991119" h="8229600">
                <a:moveTo>
                  <a:pt x="0" y="0"/>
                </a:moveTo>
                <a:lnTo>
                  <a:pt x="10991119" y="0"/>
                </a:lnTo>
                <a:lnTo>
                  <a:pt x="10991119" y="8229600"/>
                </a:lnTo>
                <a:lnTo>
                  <a:pt x="0" y="8229600"/>
                </a:lnTo>
                <a:lnTo>
                  <a:pt x="0" y="0"/>
                </a:lnTo>
                <a:close/>
              </a:path>
            </a:pathLst>
          </a:custGeom>
          <a:blipFill>
            <a:blip r:embed="rId3">
              <a:alphaModFix amt="82000"/>
            </a:blip>
            <a:stretch>
              <a:fillRect/>
            </a:stretch>
          </a:blipFill>
        </p:spPr>
        <p:txBody>
          <a:bodyPr/>
          <a:lstStyle/>
          <a:p>
            <a:endParaRPr lang="vi-VN"/>
          </a:p>
        </p:txBody>
      </p:sp>
    </p:spTree>
    <p:extLst>
      <p:ext uri="{BB962C8B-B14F-4D97-AF65-F5344CB8AC3E}">
        <p14:creationId xmlns:p14="http://schemas.microsoft.com/office/powerpoint/2010/main" val="1152420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1E6C1-9D01-7C73-7136-3616DCE26AB0}"/>
            </a:ext>
          </a:extLst>
        </p:cNvPr>
        <p:cNvGrpSpPr/>
        <p:nvPr/>
      </p:nvGrpSpPr>
      <p:grpSpPr>
        <a:xfrm>
          <a:off x="0" y="0"/>
          <a:ext cx="0" cy="0"/>
          <a:chOff x="0" y="0"/>
          <a:chExt cx="0" cy="0"/>
        </a:xfrm>
      </p:grpSpPr>
      <p:pic>
        <p:nvPicPr>
          <p:cNvPr id="5" name="Picture 4" descr="A white and orange striped surface&#10;&#10;Description automatically generated">
            <a:extLst>
              <a:ext uri="{FF2B5EF4-FFF2-40B4-BE49-F238E27FC236}">
                <a16:creationId xmlns:a16="http://schemas.microsoft.com/office/drawing/2014/main" id="{13BBF80F-BD3D-95FE-63F9-E55FDD1E22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697" y="-31493"/>
            <a:ext cx="18276903" cy="10287000"/>
          </a:xfrm>
          <a:prstGeom prst="rect">
            <a:avLst/>
          </a:prstGeom>
          <a:ln>
            <a:solidFill>
              <a:srgbClr val="FF0000"/>
            </a:solidFill>
          </a:ln>
        </p:spPr>
      </p:pic>
      <p:grpSp>
        <p:nvGrpSpPr>
          <p:cNvPr id="3" name="Group 2">
            <a:extLst>
              <a:ext uri="{FF2B5EF4-FFF2-40B4-BE49-F238E27FC236}">
                <a16:creationId xmlns:a16="http://schemas.microsoft.com/office/drawing/2014/main" id="{EB29D023-92B5-1E29-3D81-E0A31B70185C}"/>
              </a:ext>
            </a:extLst>
          </p:cNvPr>
          <p:cNvGrpSpPr/>
          <p:nvPr/>
        </p:nvGrpSpPr>
        <p:grpSpPr>
          <a:xfrm>
            <a:off x="120400" y="268108"/>
            <a:ext cx="2964100" cy="1440233"/>
            <a:chOff x="4762196" y="2546149"/>
            <a:chExt cx="4411048" cy="1765702"/>
          </a:xfrm>
        </p:grpSpPr>
        <p:pic>
          <p:nvPicPr>
            <p:cNvPr id="6" name="Picture 5" descr="A red flag with a yellow symbol&#10;&#10;Description automatically generated">
              <a:extLst>
                <a:ext uri="{FF2B5EF4-FFF2-40B4-BE49-F238E27FC236}">
                  <a16:creationId xmlns:a16="http://schemas.microsoft.com/office/drawing/2014/main" id="{BA22FEDB-77DA-AB05-86F8-02DF952FE5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196" y="2552500"/>
              <a:ext cx="2667608" cy="1752999"/>
            </a:xfrm>
            <a:prstGeom prst="rect">
              <a:avLst/>
            </a:prstGeom>
          </p:spPr>
        </p:pic>
        <p:pic>
          <p:nvPicPr>
            <p:cNvPr id="7" name="Picture 6" descr="A red flag with a yellow star&#10;&#10;Description automatically generated">
              <a:extLst>
                <a:ext uri="{FF2B5EF4-FFF2-40B4-BE49-F238E27FC236}">
                  <a16:creationId xmlns:a16="http://schemas.microsoft.com/office/drawing/2014/main" id="{AF336A6C-17D7-4EE1-8FE3-97A1D2C120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5635" y="2546149"/>
              <a:ext cx="2667609" cy="1765702"/>
            </a:xfrm>
            <a:prstGeom prst="rect">
              <a:avLst/>
            </a:prstGeom>
          </p:spPr>
        </p:pic>
      </p:grpSp>
      <p:sp>
        <p:nvSpPr>
          <p:cNvPr id="28" name="Rectangle 27">
            <a:extLst>
              <a:ext uri="{FF2B5EF4-FFF2-40B4-BE49-F238E27FC236}">
                <a16:creationId xmlns:a16="http://schemas.microsoft.com/office/drawing/2014/main" id="{7D0B7465-8BA2-6225-D71A-27C08CB4ED2C}"/>
              </a:ext>
            </a:extLst>
          </p:cNvPr>
          <p:cNvSpPr/>
          <p:nvPr/>
        </p:nvSpPr>
        <p:spPr>
          <a:xfrm>
            <a:off x="6168999" y="1252448"/>
            <a:ext cx="7270488" cy="144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39" name="TextBox 38">
            <a:extLst>
              <a:ext uri="{FF2B5EF4-FFF2-40B4-BE49-F238E27FC236}">
                <a16:creationId xmlns:a16="http://schemas.microsoft.com/office/drawing/2014/main" id="{7CF40794-B58A-23B1-C1FD-FCD868FC6C18}"/>
              </a:ext>
            </a:extLst>
          </p:cNvPr>
          <p:cNvSpPr txBox="1"/>
          <p:nvPr/>
        </p:nvSpPr>
        <p:spPr>
          <a:xfrm>
            <a:off x="3743656" y="613375"/>
            <a:ext cx="13055877" cy="424516"/>
          </a:xfrm>
          <a:prstGeom prst="rect">
            <a:avLst/>
          </a:prstGeom>
          <a:noFill/>
          <a:effectLst>
            <a:outerShdw blurRad="12700" dist="12700" dir="2700000" algn="tl" rotWithShape="0">
              <a:prstClr val="black">
                <a:alpha val="40000"/>
              </a:prstClr>
            </a:outerShdw>
          </a:effectLst>
        </p:spPr>
        <p:txBody>
          <a:bodyPr wrap="square" lIns="137160" tIns="68580" rIns="137160" bIns="86400" rtlCol="0">
            <a:spAutoFit/>
          </a:bodyPr>
          <a:lstStyle/>
          <a:p>
            <a:pPr marR="0" algn="ctr">
              <a:lnSpc>
                <a:spcPts val="1700"/>
              </a:lnSpc>
              <a:spcBef>
                <a:spcPts val="0"/>
              </a:spcBef>
              <a:spcAft>
                <a:spcPts val="600"/>
              </a:spcAft>
            </a:pPr>
            <a:r>
              <a:rPr lang="en-US" sz="3600" b="1" dirty="0">
                <a:solidFill>
                  <a:srgbClr val="C00000"/>
                </a:solidFill>
                <a:latin typeface="Segoe UI" panose="020B0502040204020203" pitchFamily="34" charset="0"/>
                <a:ea typeface="Aptos"/>
                <a:cs typeface="Segoe UI" panose="020B0502040204020203" pitchFamily="34" charset="0"/>
              </a:rPr>
              <a:t>BỐI CẢNH, SỰ CẦN THIẾT BAN HÀNH NGHỊ QUYẾT</a:t>
            </a:r>
          </a:p>
        </p:txBody>
      </p:sp>
      <p:grpSp>
        <p:nvGrpSpPr>
          <p:cNvPr id="25" name="Group 24">
            <a:extLst>
              <a:ext uri="{FF2B5EF4-FFF2-40B4-BE49-F238E27FC236}">
                <a16:creationId xmlns:a16="http://schemas.microsoft.com/office/drawing/2014/main" id="{83D72D2A-B852-6FE0-7376-AA84BF61FCCD}"/>
              </a:ext>
            </a:extLst>
          </p:cNvPr>
          <p:cNvGrpSpPr/>
          <p:nvPr/>
        </p:nvGrpSpPr>
        <p:grpSpPr>
          <a:xfrm>
            <a:off x="7865760" y="3823832"/>
            <a:ext cx="2129325" cy="2056756"/>
            <a:chOff x="3912982" y="3339018"/>
            <a:chExt cx="1307090" cy="1307090"/>
          </a:xfrm>
        </p:grpSpPr>
        <p:sp>
          <p:nvSpPr>
            <p:cNvPr id="26" name="Oval 25">
              <a:extLst>
                <a:ext uri="{FF2B5EF4-FFF2-40B4-BE49-F238E27FC236}">
                  <a16:creationId xmlns:a16="http://schemas.microsoft.com/office/drawing/2014/main" id="{E02BC898-BC59-944F-BDCE-342DE94893A7}"/>
                </a:ext>
              </a:extLst>
            </p:cNvPr>
            <p:cNvSpPr/>
            <p:nvPr/>
          </p:nvSpPr>
          <p:spPr>
            <a:xfrm>
              <a:off x="3912982" y="3339018"/>
              <a:ext cx="1307090" cy="130709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7" name="Oval 26">
              <a:extLst>
                <a:ext uri="{FF2B5EF4-FFF2-40B4-BE49-F238E27FC236}">
                  <a16:creationId xmlns:a16="http://schemas.microsoft.com/office/drawing/2014/main" id="{5671E2E8-BAE3-B82C-E734-F4C78356B986}"/>
                </a:ext>
              </a:extLst>
            </p:cNvPr>
            <p:cNvSpPr/>
            <p:nvPr/>
          </p:nvSpPr>
          <p:spPr>
            <a:xfrm>
              <a:off x="4144138" y="3576556"/>
              <a:ext cx="840739" cy="84073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29" name="Rectangle 10">
            <a:extLst>
              <a:ext uri="{FF2B5EF4-FFF2-40B4-BE49-F238E27FC236}">
                <a16:creationId xmlns:a16="http://schemas.microsoft.com/office/drawing/2014/main" id="{1A5BC384-ADB7-2B16-8123-3A001E7F2AEE}"/>
              </a:ext>
            </a:extLst>
          </p:cNvPr>
          <p:cNvSpPr/>
          <p:nvPr/>
        </p:nvSpPr>
        <p:spPr>
          <a:xfrm>
            <a:off x="8255369" y="3513116"/>
            <a:ext cx="685676" cy="1482080"/>
          </a:xfrm>
          <a:custGeom>
            <a:avLst/>
            <a:gdLst>
              <a:gd name="connsiteX0" fmla="*/ 0 w 1434976"/>
              <a:gd name="connsiteY0" fmla="*/ 0 h 720080"/>
              <a:gd name="connsiteX1" fmla="*/ 1434976 w 1434976"/>
              <a:gd name="connsiteY1" fmla="*/ 0 h 720080"/>
              <a:gd name="connsiteX2" fmla="*/ 1434976 w 1434976"/>
              <a:gd name="connsiteY2" fmla="*/ 720080 h 720080"/>
              <a:gd name="connsiteX3" fmla="*/ 0 w 1434976"/>
              <a:gd name="connsiteY3" fmla="*/ 720080 h 720080"/>
              <a:gd name="connsiteX4" fmla="*/ 0 w 1434976"/>
              <a:gd name="connsiteY4" fmla="*/ 0 h 720080"/>
              <a:gd name="connsiteX0" fmla="*/ 12700 w 1434976"/>
              <a:gd name="connsiteY0" fmla="*/ 0 h 2015480"/>
              <a:gd name="connsiteX1" fmla="*/ 1434976 w 1434976"/>
              <a:gd name="connsiteY1" fmla="*/ 1295400 h 2015480"/>
              <a:gd name="connsiteX2" fmla="*/ 1434976 w 1434976"/>
              <a:gd name="connsiteY2" fmla="*/ 2015480 h 2015480"/>
              <a:gd name="connsiteX3" fmla="*/ 0 w 1434976"/>
              <a:gd name="connsiteY3" fmla="*/ 2015480 h 2015480"/>
              <a:gd name="connsiteX4" fmla="*/ 12700 w 1434976"/>
              <a:gd name="connsiteY4" fmla="*/ 0 h 2015480"/>
              <a:gd name="connsiteX0" fmla="*/ 12700 w 1434976"/>
              <a:gd name="connsiteY0" fmla="*/ 0 h 2015480"/>
              <a:gd name="connsiteX1" fmla="*/ 1434976 w 1434976"/>
              <a:gd name="connsiteY1" fmla="*/ 1295400 h 2015480"/>
              <a:gd name="connsiteX2" fmla="*/ 1434976 w 1434976"/>
              <a:gd name="connsiteY2" fmla="*/ 2015480 h 2015480"/>
              <a:gd name="connsiteX3" fmla="*/ 0 w 1434976"/>
              <a:gd name="connsiteY3" fmla="*/ 643880 h 2015480"/>
              <a:gd name="connsiteX4" fmla="*/ 12700 w 1434976"/>
              <a:gd name="connsiteY4" fmla="*/ 0 h 2015480"/>
              <a:gd name="connsiteX0" fmla="*/ 12700 w 1434976"/>
              <a:gd name="connsiteY0" fmla="*/ 0 h 2015480"/>
              <a:gd name="connsiteX1" fmla="*/ 660276 w 1434976"/>
              <a:gd name="connsiteY1" fmla="*/ 1079500 h 2015480"/>
              <a:gd name="connsiteX2" fmla="*/ 1434976 w 1434976"/>
              <a:gd name="connsiteY2" fmla="*/ 2015480 h 2015480"/>
              <a:gd name="connsiteX3" fmla="*/ 0 w 1434976"/>
              <a:gd name="connsiteY3" fmla="*/ 643880 h 2015480"/>
              <a:gd name="connsiteX4" fmla="*/ 12700 w 1434976"/>
              <a:gd name="connsiteY4" fmla="*/ 0 h 2015480"/>
              <a:gd name="connsiteX0" fmla="*/ 12700 w 660276"/>
              <a:gd name="connsiteY0" fmla="*/ 0 h 1558280"/>
              <a:gd name="connsiteX1" fmla="*/ 660276 w 660276"/>
              <a:gd name="connsiteY1" fmla="*/ 1079500 h 1558280"/>
              <a:gd name="connsiteX2" fmla="*/ 634876 w 660276"/>
              <a:gd name="connsiteY2" fmla="*/ 1558280 h 1558280"/>
              <a:gd name="connsiteX3" fmla="*/ 0 w 660276"/>
              <a:gd name="connsiteY3" fmla="*/ 643880 h 1558280"/>
              <a:gd name="connsiteX4" fmla="*/ 12700 w 660276"/>
              <a:gd name="connsiteY4" fmla="*/ 0 h 1558280"/>
              <a:gd name="connsiteX0" fmla="*/ 12700 w 660276"/>
              <a:gd name="connsiteY0" fmla="*/ 0 h 1558280"/>
              <a:gd name="connsiteX1" fmla="*/ 660276 w 660276"/>
              <a:gd name="connsiteY1" fmla="*/ 901700 h 1558280"/>
              <a:gd name="connsiteX2" fmla="*/ 634876 w 660276"/>
              <a:gd name="connsiteY2" fmla="*/ 1558280 h 1558280"/>
              <a:gd name="connsiteX3" fmla="*/ 0 w 660276"/>
              <a:gd name="connsiteY3" fmla="*/ 643880 h 1558280"/>
              <a:gd name="connsiteX4" fmla="*/ 12700 w 660276"/>
              <a:gd name="connsiteY4" fmla="*/ 0 h 1558280"/>
              <a:gd name="connsiteX0" fmla="*/ 15038 w 662614"/>
              <a:gd name="connsiteY0" fmla="*/ 0 h 1558280"/>
              <a:gd name="connsiteX1" fmla="*/ 662614 w 662614"/>
              <a:gd name="connsiteY1" fmla="*/ 901700 h 1558280"/>
              <a:gd name="connsiteX2" fmla="*/ 637214 w 662614"/>
              <a:gd name="connsiteY2" fmla="*/ 1558280 h 1558280"/>
              <a:gd name="connsiteX3" fmla="*/ 2338 w 662614"/>
              <a:gd name="connsiteY3" fmla="*/ 643880 h 1558280"/>
              <a:gd name="connsiteX4" fmla="*/ 15038 w 662614"/>
              <a:gd name="connsiteY4" fmla="*/ 0 h 1558280"/>
              <a:gd name="connsiteX0" fmla="*/ 553 w 686229"/>
              <a:gd name="connsiteY0" fmla="*/ 0 h 1405880"/>
              <a:gd name="connsiteX1" fmla="*/ 686229 w 686229"/>
              <a:gd name="connsiteY1" fmla="*/ 749300 h 1405880"/>
              <a:gd name="connsiteX2" fmla="*/ 660829 w 686229"/>
              <a:gd name="connsiteY2" fmla="*/ 1405880 h 1405880"/>
              <a:gd name="connsiteX3" fmla="*/ 25953 w 686229"/>
              <a:gd name="connsiteY3" fmla="*/ 491480 h 1405880"/>
              <a:gd name="connsiteX4" fmla="*/ 553 w 686229"/>
              <a:gd name="connsiteY4" fmla="*/ 0 h 1405880"/>
              <a:gd name="connsiteX0" fmla="*/ 553 w 686229"/>
              <a:gd name="connsiteY0" fmla="*/ 0 h 1451600"/>
              <a:gd name="connsiteX1" fmla="*/ 686229 w 686229"/>
              <a:gd name="connsiteY1" fmla="*/ 795020 h 1451600"/>
              <a:gd name="connsiteX2" fmla="*/ 660829 w 686229"/>
              <a:gd name="connsiteY2" fmla="*/ 1451600 h 1451600"/>
              <a:gd name="connsiteX3" fmla="*/ 25953 w 686229"/>
              <a:gd name="connsiteY3" fmla="*/ 537200 h 1451600"/>
              <a:gd name="connsiteX4" fmla="*/ 553 w 686229"/>
              <a:gd name="connsiteY4" fmla="*/ 0 h 1451600"/>
              <a:gd name="connsiteX0" fmla="*/ 8518 w 694194"/>
              <a:gd name="connsiteY0" fmla="*/ 0 h 1451600"/>
              <a:gd name="connsiteX1" fmla="*/ 694194 w 694194"/>
              <a:gd name="connsiteY1" fmla="*/ 795020 h 1451600"/>
              <a:gd name="connsiteX2" fmla="*/ 668794 w 694194"/>
              <a:gd name="connsiteY2" fmla="*/ 1451600 h 1451600"/>
              <a:gd name="connsiteX3" fmla="*/ 3438 w 694194"/>
              <a:gd name="connsiteY3" fmla="*/ 735320 h 1451600"/>
              <a:gd name="connsiteX4" fmla="*/ 8518 w 694194"/>
              <a:gd name="connsiteY4" fmla="*/ 0 h 1451600"/>
              <a:gd name="connsiteX0" fmla="*/ 8518 w 668794"/>
              <a:gd name="connsiteY0" fmla="*/ 0 h 1451600"/>
              <a:gd name="connsiteX1" fmla="*/ 668794 w 668794"/>
              <a:gd name="connsiteY1" fmla="*/ 728980 h 1451600"/>
              <a:gd name="connsiteX2" fmla="*/ 668794 w 668794"/>
              <a:gd name="connsiteY2" fmla="*/ 1451600 h 1451600"/>
              <a:gd name="connsiteX3" fmla="*/ 3438 w 668794"/>
              <a:gd name="connsiteY3" fmla="*/ 735320 h 1451600"/>
              <a:gd name="connsiteX4" fmla="*/ 8518 w 668794"/>
              <a:gd name="connsiteY4" fmla="*/ 0 h 1451600"/>
              <a:gd name="connsiteX0" fmla="*/ 8518 w 684034"/>
              <a:gd name="connsiteY0" fmla="*/ 0 h 1482080"/>
              <a:gd name="connsiteX1" fmla="*/ 668794 w 684034"/>
              <a:gd name="connsiteY1" fmla="*/ 728980 h 1482080"/>
              <a:gd name="connsiteX2" fmla="*/ 684034 w 684034"/>
              <a:gd name="connsiteY2" fmla="*/ 1482080 h 1482080"/>
              <a:gd name="connsiteX3" fmla="*/ 3438 w 684034"/>
              <a:gd name="connsiteY3" fmla="*/ 735320 h 1482080"/>
              <a:gd name="connsiteX4" fmla="*/ 8518 w 684034"/>
              <a:gd name="connsiteY4" fmla="*/ 0 h 1482080"/>
              <a:gd name="connsiteX0" fmla="*/ 8518 w 684034"/>
              <a:gd name="connsiteY0" fmla="*/ 0 h 1482080"/>
              <a:gd name="connsiteX1" fmla="*/ 673874 w 684034"/>
              <a:gd name="connsiteY1" fmla="*/ 728980 h 1482080"/>
              <a:gd name="connsiteX2" fmla="*/ 684034 w 684034"/>
              <a:gd name="connsiteY2" fmla="*/ 1482080 h 1482080"/>
              <a:gd name="connsiteX3" fmla="*/ 3438 w 684034"/>
              <a:gd name="connsiteY3" fmla="*/ 735320 h 1482080"/>
              <a:gd name="connsiteX4" fmla="*/ 8518 w 684034"/>
              <a:gd name="connsiteY4" fmla="*/ 0 h 1482080"/>
              <a:gd name="connsiteX0" fmla="*/ 87 w 675603"/>
              <a:gd name="connsiteY0" fmla="*/ 0 h 1482080"/>
              <a:gd name="connsiteX1" fmla="*/ 665443 w 675603"/>
              <a:gd name="connsiteY1" fmla="*/ 728980 h 1482080"/>
              <a:gd name="connsiteX2" fmla="*/ 675603 w 675603"/>
              <a:gd name="connsiteY2" fmla="*/ 1482080 h 1482080"/>
              <a:gd name="connsiteX3" fmla="*/ 157567 w 675603"/>
              <a:gd name="connsiteY3" fmla="*/ 704840 h 1482080"/>
              <a:gd name="connsiteX4" fmla="*/ 87 w 675603"/>
              <a:gd name="connsiteY4" fmla="*/ 0 h 1482080"/>
              <a:gd name="connsiteX0" fmla="*/ 12780 w 688296"/>
              <a:gd name="connsiteY0" fmla="*/ 0 h 1482080"/>
              <a:gd name="connsiteX1" fmla="*/ 678136 w 688296"/>
              <a:gd name="connsiteY1" fmla="*/ 728980 h 1482080"/>
              <a:gd name="connsiteX2" fmla="*/ 688296 w 688296"/>
              <a:gd name="connsiteY2" fmla="*/ 1482080 h 1482080"/>
              <a:gd name="connsiteX3" fmla="*/ 2620 w 688296"/>
              <a:gd name="connsiteY3" fmla="*/ 735320 h 1482080"/>
              <a:gd name="connsiteX4" fmla="*/ 12780 w 688296"/>
              <a:gd name="connsiteY4" fmla="*/ 0 h 1482080"/>
              <a:gd name="connsiteX0" fmla="*/ 2486 w 678002"/>
              <a:gd name="connsiteY0" fmla="*/ 0 h 1482080"/>
              <a:gd name="connsiteX1" fmla="*/ 667842 w 678002"/>
              <a:gd name="connsiteY1" fmla="*/ 728980 h 1482080"/>
              <a:gd name="connsiteX2" fmla="*/ 678002 w 678002"/>
              <a:gd name="connsiteY2" fmla="*/ 1482080 h 1482080"/>
              <a:gd name="connsiteX3" fmla="*/ 7566 w 678002"/>
              <a:gd name="connsiteY3" fmla="*/ 725160 h 1482080"/>
              <a:gd name="connsiteX4" fmla="*/ 2486 w 678002"/>
              <a:gd name="connsiteY4" fmla="*/ 0 h 1482080"/>
              <a:gd name="connsiteX0" fmla="*/ 12780 w 688296"/>
              <a:gd name="connsiteY0" fmla="*/ 0 h 1482080"/>
              <a:gd name="connsiteX1" fmla="*/ 678136 w 688296"/>
              <a:gd name="connsiteY1" fmla="*/ 728980 h 1482080"/>
              <a:gd name="connsiteX2" fmla="*/ 688296 w 688296"/>
              <a:gd name="connsiteY2" fmla="*/ 1482080 h 1482080"/>
              <a:gd name="connsiteX3" fmla="*/ 2620 w 688296"/>
              <a:gd name="connsiteY3" fmla="*/ 730240 h 1482080"/>
              <a:gd name="connsiteX4" fmla="*/ 12780 w 688296"/>
              <a:gd name="connsiteY4" fmla="*/ 0 h 1482080"/>
              <a:gd name="connsiteX0" fmla="*/ 10160 w 685676"/>
              <a:gd name="connsiteY0" fmla="*/ 0 h 1482080"/>
              <a:gd name="connsiteX1" fmla="*/ 675516 w 685676"/>
              <a:gd name="connsiteY1" fmla="*/ 728980 h 1482080"/>
              <a:gd name="connsiteX2" fmla="*/ 685676 w 685676"/>
              <a:gd name="connsiteY2" fmla="*/ 1482080 h 1482080"/>
              <a:gd name="connsiteX3" fmla="*/ 0 w 685676"/>
              <a:gd name="connsiteY3" fmla="*/ 730240 h 1482080"/>
              <a:gd name="connsiteX4" fmla="*/ 10160 w 685676"/>
              <a:gd name="connsiteY4" fmla="*/ 0 h 1482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676" h="1482080">
                <a:moveTo>
                  <a:pt x="10160" y="0"/>
                </a:moveTo>
                <a:lnTo>
                  <a:pt x="675516" y="728980"/>
                </a:lnTo>
                <a:lnTo>
                  <a:pt x="685676" y="1482080"/>
                </a:lnTo>
                <a:lnTo>
                  <a:pt x="0" y="730240"/>
                </a:lnTo>
                <a:cubicBezTo>
                  <a:pt x="6773" y="63493"/>
                  <a:pt x="5927" y="671827"/>
                  <a:pt x="10160"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1" name="Right Arrow 9">
            <a:extLst>
              <a:ext uri="{FF2B5EF4-FFF2-40B4-BE49-F238E27FC236}">
                <a16:creationId xmlns:a16="http://schemas.microsoft.com/office/drawing/2014/main" id="{FCEB2133-8F70-E5F3-3544-F9C30D938142}"/>
              </a:ext>
            </a:extLst>
          </p:cNvPr>
          <p:cNvSpPr/>
          <p:nvPr/>
        </p:nvSpPr>
        <p:spPr>
          <a:xfrm>
            <a:off x="8253456" y="3121370"/>
            <a:ext cx="2768589" cy="1418866"/>
          </a:xfrm>
          <a:prstGeom prst="rightArrow">
            <a:avLst/>
          </a:prstGeom>
          <a:solidFill>
            <a:srgbClr val="FF0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34" name="Group 33">
            <a:extLst>
              <a:ext uri="{FF2B5EF4-FFF2-40B4-BE49-F238E27FC236}">
                <a16:creationId xmlns:a16="http://schemas.microsoft.com/office/drawing/2014/main" id="{FC8D4EEF-4E5E-4952-02F7-3413C19E7128}"/>
              </a:ext>
            </a:extLst>
          </p:cNvPr>
          <p:cNvGrpSpPr/>
          <p:nvPr/>
        </p:nvGrpSpPr>
        <p:grpSpPr>
          <a:xfrm flipH="1" flipV="1">
            <a:off x="7174481" y="4241910"/>
            <a:ext cx="2447713" cy="1893317"/>
            <a:chOff x="4045951" y="2348472"/>
            <a:chExt cx="2592000" cy="1814320"/>
          </a:xfrm>
          <a:solidFill>
            <a:srgbClr val="C00000"/>
          </a:solidFill>
        </p:grpSpPr>
        <p:sp>
          <p:nvSpPr>
            <p:cNvPr id="35" name="Rectangle 10">
              <a:extLst>
                <a:ext uri="{FF2B5EF4-FFF2-40B4-BE49-F238E27FC236}">
                  <a16:creationId xmlns:a16="http://schemas.microsoft.com/office/drawing/2014/main" id="{035E78C4-3317-2CB8-2D34-3F17AB1281D8}"/>
                </a:ext>
              </a:extLst>
            </p:cNvPr>
            <p:cNvSpPr/>
            <p:nvPr/>
          </p:nvSpPr>
          <p:spPr>
            <a:xfrm>
              <a:off x="4045951" y="2680712"/>
              <a:ext cx="685676" cy="1482080"/>
            </a:xfrm>
            <a:custGeom>
              <a:avLst/>
              <a:gdLst>
                <a:gd name="connsiteX0" fmla="*/ 0 w 1434976"/>
                <a:gd name="connsiteY0" fmla="*/ 0 h 720080"/>
                <a:gd name="connsiteX1" fmla="*/ 1434976 w 1434976"/>
                <a:gd name="connsiteY1" fmla="*/ 0 h 720080"/>
                <a:gd name="connsiteX2" fmla="*/ 1434976 w 1434976"/>
                <a:gd name="connsiteY2" fmla="*/ 720080 h 720080"/>
                <a:gd name="connsiteX3" fmla="*/ 0 w 1434976"/>
                <a:gd name="connsiteY3" fmla="*/ 720080 h 720080"/>
                <a:gd name="connsiteX4" fmla="*/ 0 w 1434976"/>
                <a:gd name="connsiteY4" fmla="*/ 0 h 720080"/>
                <a:gd name="connsiteX0" fmla="*/ 12700 w 1434976"/>
                <a:gd name="connsiteY0" fmla="*/ 0 h 2015480"/>
                <a:gd name="connsiteX1" fmla="*/ 1434976 w 1434976"/>
                <a:gd name="connsiteY1" fmla="*/ 1295400 h 2015480"/>
                <a:gd name="connsiteX2" fmla="*/ 1434976 w 1434976"/>
                <a:gd name="connsiteY2" fmla="*/ 2015480 h 2015480"/>
                <a:gd name="connsiteX3" fmla="*/ 0 w 1434976"/>
                <a:gd name="connsiteY3" fmla="*/ 2015480 h 2015480"/>
                <a:gd name="connsiteX4" fmla="*/ 12700 w 1434976"/>
                <a:gd name="connsiteY4" fmla="*/ 0 h 2015480"/>
                <a:gd name="connsiteX0" fmla="*/ 12700 w 1434976"/>
                <a:gd name="connsiteY0" fmla="*/ 0 h 2015480"/>
                <a:gd name="connsiteX1" fmla="*/ 1434976 w 1434976"/>
                <a:gd name="connsiteY1" fmla="*/ 1295400 h 2015480"/>
                <a:gd name="connsiteX2" fmla="*/ 1434976 w 1434976"/>
                <a:gd name="connsiteY2" fmla="*/ 2015480 h 2015480"/>
                <a:gd name="connsiteX3" fmla="*/ 0 w 1434976"/>
                <a:gd name="connsiteY3" fmla="*/ 643880 h 2015480"/>
                <a:gd name="connsiteX4" fmla="*/ 12700 w 1434976"/>
                <a:gd name="connsiteY4" fmla="*/ 0 h 2015480"/>
                <a:gd name="connsiteX0" fmla="*/ 12700 w 1434976"/>
                <a:gd name="connsiteY0" fmla="*/ 0 h 2015480"/>
                <a:gd name="connsiteX1" fmla="*/ 660276 w 1434976"/>
                <a:gd name="connsiteY1" fmla="*/ 1079500 h 2015480"/>
                <a:gd name="connsiteX2" fmla="*/ 1434976 w 1434976"/>
                <a:gd name="connsiteY2" fmla="*/ 2015480 h 2015480"/>
                <a:gd name="connsiteX3" fmla="*/ 0 w 1434976"/>
                <a:gd name="connsiteY3" fmla="*/ 643880 h 2015480"/>
                <a:gd name="connsiteX4" fmla="*/ 12700 w 1434976"/>
                <a:gd name="connsiteY4" fmla="*/ 0 h 2015480"/>
                <a:gd name="connsiteX0" fmla="*/ 12700 w 660276"/>
                <a:gd name="connsiteY0" fmla="*/ 0 h 1558280"/>
                <a:gd name="connsiteX1" fmla="*/ 660276 w 660276"/>
                <a:gd name="connsiteY1" fmla="*/ 1079500 h 1558280"/>
                <a:gd name="connsiteX2" fmla="*/ 634876 w 660276"/>
                <a:gd name="connsiteY2" fmla="*/ 1558280 h 1558280"/>
                <a:gd name="connsiteX3" fmla="*/ 0 w 660276"/>
                <a:gd name="connsiteY3" fmla="*/ 643880 h 1558280"/>
                <a:gd name="connsiteX4" fmla="*/ 12700 w 660276"/>
                <a:gd name="connsiteY4" fmla="*/ 0 h 1558280"/>
                <a:gd name="connsiteX0" fmla="*/ 12700 w 660276"/>
                <a:gd name="connsiteY0" fmla="*/ 0 h 1558280"/>
                <a:gd name="connsiteX1" fmla="*/ 660276 w 660276"/>
                <a:gd name="connsiteY1" fmla="*/ 901700 h 1558280"/>
                <a:gd name="connsiteX2" fmla="*/ 634876 w 660276"/>
                <a:gd name="connsiteY2" fmla="*/ 1558280 h 1558280"/>
                <a:gd name="connsiteX3" fmla="*/ 0 w 660276"/>
                <a:gd name="connsiteY3" fmla="*/ 643880 h 1558280"/>
                <a:gd name="connsiteX4" fmla="*/ 12700 w 660276"/>
                <a:gd name="connsiteY4" fmla="*/ 0 h 1558280"/>
                <a:gd name="connsiteX0" fmla="*/ 15038 w 662614"/>
                <a:gd name="connsiteY0" fmla="*/ 0 h 1558280"/>
                <a:gd name="connsiteX1" fmla="*/ 662614 w 662614"/>
                <a:gd name="connsiteY1" fmla="*/ 901700 h 1558280"/>
                <a:gd name="connsiteX2" fmla="*/ 637214 w 662614"/>
                <a:gd name="connsiteY2" fmla="*/ 1558280 h 1558280"/>
                <a:gd name="connsiteX3" fmla="*/ 2338 w 662614"/>
                <a:gd name="connsiteY3" fmla="*/ 643880 h 1558280"/>
                <a:gd name="connsiteX4" fmla="*/ 15038 w 662614"/>
                <a:gd name="connsiteY4" fmla="*/ 0 h 1558280"/>
                <a:gd name="connsiteX0" fmla="*/ 553 w 686229"/>
                <a:gd name="connsiteY0" fmla="*/ 0 h 1405880"/>
                <a:gd name="connsiteX1" fmla="*/ 686229 w 686229"/>
                <a:gd name="connsiteY1" fmla="*/ 749300 h 1405880"/>
                <a:gd name="connsiteX2" fmla="*/ 660829 w 686229"/>
                <a:gd name="connsiteY2" fmla="*/ 1405880 h 1405880"/>
                <a:gd name="connsiteX3" fmla="*/ 25953 w 686229"/>
                <a:gd name="connsiteY3" fmla="*/ 491480 h 1405880"/>
                <a:gd name="connsiteX4" fmla="*/ 553 w 686229"/>
                <a:gd name="connsiteY4" fmla="*/ 0 h 1405880"/>
                <a:gd name="connsiteX0" fmla="*/ 553 w 686229"/>
                <a:gd name="connsiteY0" fmla="*/ 0 h 1451600"/>
                <a:gd name="connsiteX1" fmla="*/ 686229 w 686229"/>
                <a:gd name="connsiteY1" fmla="*/ 795020 h 1451600"/>
                <a:gd name="connsiteX2" fmla="*/ 660829 w 686229"/>
                <a:gd name="connsiteY2" fmla="*/ 1451600 h 1451600"/>
                <a:gd name="connsiteX3" fmla="*/ 25953 w 686229"/>
                <a:gd name="connsiteY3" fmla="*/ 537200 h 1451600"/>
                <a:gd name="connsiteX4" fmla="*/ 553 w 686229"/>
                <a:gd name="connsiteY4" fmla="*/ 0 h 1451600"/>
                <a:gd name="connsiteX0" fmla="*/ 8518 w 694194"/>
                <a:gd name="connsiteY0" fmla="*/ 0 h 1451600"/>
                <a:gd name="connsiteX1" fmla="*/ 694194 w 694194"/>
                <a:gd name="connsiteY1" fmla="*/ 795020 h 1451600"/>
                <a:gd name="connsiteX2" fmla="*/ 668794 w 694194"/>
                <a:gd name="connsiteY2" fmla="*/ 1451600 h 1451600"/>
                <a:gd name="connsiteX3" fmla="*/ 3438 w 694194"/>
                <a:gd name="connsiteY3" fmla="*/ 735320 h 1451600"/>
                <a:gd name="connsiteX4" fmla="*/ 8518 w 694194"/>
                <a:gd name="connsiteY4" fmla="*/ 0 h 1451600"/>
                <a:gd name="connsiteX0" fmla="*/ 8518 w 668794"/>
                <a:gd name="connsiteY0" fmla="*/ 0 h 1451600"/>
                <a:gd name="connsiteX1" fmla="*/ 668794 w 668794"/>
                <a:gd name="connsiteY1" fmla="*/ 728980 h 1451600"/>
                <a:gd name="connsiteX2" fmla="*/ 668794 w 668794"/>
                <a:gd name="connsiteY2" fmla="*/ 1451600 h 1451600"/>
                <a:gd name="connsiteX3" fmla="*/ 3438 w 668794"/>
                <a:gd name="connsiteY3" fmla="*/ 735320 h 1451600"/>
                <a:gd name="connsiteX4" fmla="*/ 8518 w 668794"/>
                <a:gd name="connsiteY4" fmla="*/ 0 h 1451600"/>
                <a:gd name="connsiteX0" fmla="*/ 8518 w 684034"/>
                <a:gd name="connsiteY0" fmla="*/ 0 h 1482080"/>
                <a:gd name="connsiteX1" fmla="*/ 668794 w 684034"/>
                <a:gd name="connsiteY1" fmla="*/ 728980 h 1482080"/>
                <a:gd name="connsiteX2" fmla="*/ 684034 w 684034"/>
                <a:gd name="connsiteY2" fmla="*/ 1482080 h 1482080"/>
                <a:gd name="connsiteX3" fmla="*/ 3438 w 684034"/>
                <a:gd name="connsiteY3" fmla="*/ 735320 h 1482080"/>
                <a:gd name="connsiteX4" fmla="*/ 8518 w 684034"/>
                <a:gd name="connsiteY4" fmla="*/ 0 h 1482080"/>
                <a:gd name="connsiteX0" fmla="*/ 8518 w 684034"/>
                <a:gd name="connsiteY0" fmla="*/ 0 h 1482080"/>
                <a:gd name="connsiteX1" fmla="*/ 673874 w 684034"/>
                <a:gd name="connsiteY1" fmla="*/ 728980 h 1482080"/>
                <a:gd name="connsiteX2" fmla="*/ 684034 w 684034"/>
                <a:gd name="connsiteY2" fmla="*/ 1482080 h 1482080"/>
                <a:gd name="connsiteX3" fmla="*/ 3438 w 684034"/>
                <a:gd name="connsiteY3" fmla="*/ 735320 h 1482080"/>
                <a:gd name="connsiteX4" fmla="*/ 8518 w 684034"/>
                <a:gd name="connsiteY4" fmla="*/ 0 h 1482080"/>
                <a:gd name="connsiteX0" fmla="*/ 87 w 675603"/>
                <a:gd name="connsiteY0" fmla="*/ 0 h 1482080"/>
                <a:gd name="connsiteX1" fmla="*/ 665443 w 675603"/>
                <a:gd name="connsiteY1" fmla="*/ 728980 h 1482080"/>
                <a:gd name="connsiteX2" fmla="*/ 675603 w 675603"/>
                <a:gd name="connsiteY2" fmla="*/ 1482080 h 1482080"/>
                <a:gd name="connsiteX3" fmla="*/ 157567 w 675603"/>
                <a:gd name="connsiteY3" fmla="*/ 704840 h 1482080"/>
                <a:gd name="connsiteX4" fmla="*/ 87 w 675603"/>
                <a:gd name="connsiteY4" fmla="*/ 0 h 1482080"/>
                <a:gd name="connsiteX0" fmla="*/ 12780 w 688296"/>
                <a:gd name="connsiteY0" fmla="*/ 0 h 1482080"/>
                <a:gd name="connsiteX1" fmla="*/ 678136 w 688296"/>
                <a:gd name="connsiteY1" fmla="*/ 728980 h 1482080"/>
                <a:gd name="connsiteX2" fmla="*/ 688296 w 688296"/>
                <a:gd name="connsiteY2" fmla="*/ 1482080 h 1482080"/>
                <a:gd name="connsiteX3" fmla="*/ 2620 w 688296"/>
                <a:gd name="connsiteY3" fmla="*/ 735320 h 1482080"/>
                <a:gd name="connsiteX4" fmla="*/ 12780 w 688296"/>
                <a:gd name="connsiteY4" fmla="*/ 0 h 1482080"/>
                <a:gd name="connsiteX0" fmla="*/ 2486 w 678002"/>
                <a:gd name="connsiteY0" fmla="*/ 0 h 1482080"/>
                <a:gd name="connsiteX1" fmla="*/ 667842 w 678002"/>
                <a:gd name="connsiteY1" fmla="*/ 728980 h 1482080"/>
                <a:gd name="connsiteX2" fmla="*/ 678002 w 678002"/>
                <a:gd name="connsiteY2" fmla="*/ 1482080 h 1482080"/>
                <a:gd name="connsiteX3" fmla="*/ 7566 w 678002"/>
                <a:gd name="connsiteY3" fmla="*/ 725160 h 1482080"/>
                <a:gd name="connsiteX4" fmla="*/ 2486 w 678002"/>
                <a:gd name="connsiteY4" fmla="*/ 0 h 1482080"/>
                <a:gd name="connsiteX0" fmla="*/ 12780 w 688296"/>
                <a:gd name="connsiteY0" fmla="*/ 0 h 1482080"/>
                <a:gd name="connsiteX1" fmla="*/ 678136 w 688296"/>
                <a:gd name="connsiteY1" fmla="*/ 728980 h 1482080"/>
                <a:gd name="connsiteX2" fmla="*/ 688296 w 688296"/>
                <a:gd name="connsiteY2" fmla="*/ 1482080 h 1482080"/>
                <a:gd name="connsiteX3" fmla="*/ 2620 w 688296"/>
                <a:gd name="connsiteY3" fmla="*/ 730240 h 1482080"/>
                <a:gd name="connsiteX4" fmla="*/ 12780 w 688296"/>
                <a:gd name="connsiteY4" fmla="*/ 0 h 1482080"/>
                <a:gd name="connsiteX0" fmla="*/ 10160 w 685676"/>
                <a:gd name="connsiteY0" fmla="*/ 0 h 1482080"/>
                <a:gd name="connsiteX1" fmla="*/ 675516 w 685676"/>
                <a:gd name="connsiteY1" fmla="*/ 728980 h 1482080"/>
                <a:gd name="connsiteX2" fmla="*/ 685676 w 685676"/>
                <a:gd name="connsiteY2" fmla="*/ 1482080 h 1482080"/>
                <a:gd name="connsiteX3" fmla="*/ 0 w 685676"/>
                <a:gd name="connsiteY3" fmla="*/ 730240 h 1482080"/>
                <a:gd name="connsiteX4" fmla="*/ 10160 w 685676"/>
                <a:gd name="connsiteY4" fmla="*/ 0 h 1482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676" h="1482080">
                  <a:moveTo>
                    <a:pt x="10160" y="0"/>
                  </a:moveTo>
                  <a:lnTo>
                    <a:pt x="675516" y="728980"/>
                  </a:lnTo>
                  <a:lnTo>
                    <a:pt x="685676" y="1482080"/>
                  </a:lnTo>
                  <a:lnTo>
                    <a:pt x="0" y="730240"/>
                  </a:lnTo>
                  <a:cubicBezTo>
                    <a:pt x="6773" y="63493"/>
                    <a:pt x="5927" y="671827"/>
                    <a:pt x="1016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6" name="Right Arrow 40">
              <a:extLst>
                <a:ext uri="{FF2B5EF4-FFF2-40B4-BE49-F238E27FC236}">
                  <a16:creationId xmlns:a16="http://schemas.microsoft.com/office/drawing/2014/main" id="{5C7C8E25-9840-0983-7065-6C1D4324A177}"/>
                </a:ext>
              </a:extLst>
            </p:cNvPr>
            <p:cNvSpPr/>
            <p:nvPr/>
          </p:nvSpPr>
          <p:spPr>
            <a:xfrm>
              <a:off x="4045951" y="2348472"/>
              <a:ext cx="2592000" cy="1368152"/>
            </a:xfrm>
            <a:prstGeom prst="rightArrow">
              <a:avLst/>
            </a:prstGeom>
            <a:grp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37" name="TextBox 36">
            <a:extLst>
              <a:ext uri="{FF2B5EF4-FFF2-40B4-BE49-F238E27FC236}">
                <a16:creationId xmlns:a16="http://schemas.microsoft.com/office/drawing/2014/main" id="{A4B69855-1742-C0B4-8DC7-ED299764C23C}"/>
              </a:ext>
            </a:extLst>
          </p:cNvPr>
          <p:cNvSpPr txBox="1"/>
          <p:nvPr/>
        </p:nvSpPr>
        <p:spPr>
          <a:xfrm>
            <a:off x="8224306" y="3569193"/>
            <a:ext cx="2592000" cy="523220"/>
          </a:xfrm>
          <a:prstGeom prst="rect">
            <a:avLst/>
          </a:prstGeom>
          <a:noFill/>
        </p:spPr>
        <p:txBody>
          <a:bodyPr wrap="square" rtlCol="0">
            <a:spAutoFit/>
          </a:bodyPr>
          <a:lstStyle/>
          <a:p>
            <a:pPr algn="ctr"/>
            <a:r>
              <a:rPr lang="en-US" altLang="ko-KR" sz="2800" b="1" dirty="0">
                <a:solidFill>
                  <a:schemeClr val="bg1"/>
                </a:solidFill>
                <a:latin typeface="Segoe UI" panose="020B0502040204020203" pitchFamily="34" charset="0"/>
                <a:cs typeface="Segoe UI" panose="020B0502040204020203" pitchFamily="34" charset="0"/>
              </a:rPr>
              <a:t>KHÓ KHĂN</a:t>
            </a:r>
            <a:endParaRPr lang="ko-KR" altLang="en-US" sz="2800" b="1" dirty="0">
              <a:solidFill>
                <a:schemeClr val="bg1"/>
              </a:solidFill>
              <a:latin typeface="Segoe UI" panose="020B0502040204020203" pitchFamily="34" charset="0"/>
              <a:cs typeface="Segoe UI" panose="020B0502040204020203" pitchFamily="34" charset="0"/>
            </a:endParaRPr>
          </a:p>
        </p:txBody>
      </p:sp>
      <p:sp>
        <p:nvSpPr>
          <p:cNvPr id="38" name="TextBox 37">
            <a:extLst>
              <a:ext uri="{FF2B5EF4-FFF2-40B4-BE49-F238E27FC236}">
                <a16:creationId xmlns:a16="http://schemas.microsoft.com/office/drawing/2014/main" id="{1FD0D195-30C2-D031-505A-9FB711547774}"/>
              </a:ext>
            </a:extLst>
          </p:cNvPr>
          <p:cNvSpPr txBox="1"/>
          <p:nvPr/>
        </p:nvSpPr>
        <p:spPr>
          <a:xfrm>
            <a:off x="7259299" y="5176770"/>
            <a:ext cx="2378451" cy="523220"/>
          </a:xfrm>
          <a:prstGeom prst="rect">
            <a:avLst/>
          </a:prstGeom>
          <a:noFill/>
        </p:spPr>
        <p:txBody>
          <a:bodyPr wrap="square" rtlCol="0">
            <a:spAutoFit/>
          </a:bodyPr>
          <a:lstStyle/>
          <a:p>
            <a:pPr algn="ctr"/>
            <a:r>
              <a:rPr lang="en-US" altLang="ko-KR" sz="2800" b="1" dirty="0">
                <a:solidFill>
                  <a:srgbClr val="FFFF00"/>
                </a:solidFill>
                <a:latin typeface="Segoe UI Black" panose="020B0A02040204020203" pitchFamily="34" charset="0"/>
                <a:ea typeface="Segoe UI Black" panose="020B0A02040204020203" pitchFamily="34" charset="0"/>
                <a:cs typeface="Segoe UI" panose="020B0502040204020203" pitchFamily="34" charset="0"/>
              </a:rPr>
              <a:t>THUẬN LỢI</a:t>
            </a:r>
            <a:endParaRPr lang="ko-KR" altLang="en-US" sz="2800" b="1" dirty="0">
              <a:solidFill>
                <a:srgbClr val="FFFF00"/>
              </a:solidFill>
              <a:latin typeface="Segoe UI Black" panose="020B0A02040204020203" pitchFamily="34" charset="0"/>
              <a:cs typeface="Segoe UI" panose="020B0502040204020203" pitchFamily="34" charset="0"/>
            </a:endParaRPr>
          </a:p>
        </p:txBody>
      </p:sp>
      <p:grpSp>
        <p:nvGrpSpPr>
          <p:cNvPr id="40" name="그룹 73">
            <a:extLst>
              <a:ext uri="{FF2B5EF4-FFF2-40B4-BE49-F238E27FC236}">
                <a16:creationId xmlns:a16="http://schemas.microsoft.com/office/drawing/2014/main" id="{CE29CF2C-CDE6-F2AF-E814-E4FB1EBDE30F}"/>
              </a:ext>
            </a:extLst>
          </p:cNvPr>
          <p:cNvGrpSpPr/>
          <p:nvPr/>
        </p:nvGrpSpPr>
        <p:grpSpPr>
          <a:xfrm>
            <a:off x="267472" y="3734524"/>
            <a:ext cx="6936854" cy="2932974"/>
            <a:chOff x="5142865" y="4767694"/>
            <a:chExt cx="2084176" cy="765582"/>
          </a:xfrm>
          <a:solidFill>
            <a:schemeClr val="bg1"/>
          </a:solidFill>
        </p:grpSpPr>
        <p:sp>
          <p:nvSpPr>
            <p:cNvPr id="41" name="Rectangle 16">
              <a:extLst>
                <a:ext uri="{FF2B5EF4-FFF2-40B4-BE49-F238E27FC236}">
                  <a16:creationId xmlns:a16="http://schemas.microsoft.com/office/drawing/2014/main" id="{7FE3EDDF-FF55-0C1A-75B1-9EEC71574487}"/>
                </a:ext>
              </a:extLst>
            </p:cNvPr>
            <p:cNvSpPr/>
            <p:nvPr/>
          </p:nvSpPr>
          <p:spPr>
            <a:xfrm>
              <a:off x="5142865" y="4767694"/>
              <a:ext cx="2084176" cy="765582"/>
            </a:xfrm>
            <a:prstGeom prst="roundRect">
              <a:avLst>
                <a:gd name="adj" fmla="val 10394"/>
              </a:avLst>
            </a:prstGeom>
            <a:grpFill/>
            <a:ln w="6350">
              <a:solidFill>
                <a:schemeClr val="accent5">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65000"/>
                    <a:lumOff val="35000"/>
                  </a:schemeClr>
                </a:solidFill>
                <a:latin typeface="Segoe UI" panose="020B0502040204020203" pitchFamily="34" charset="0"/>
                <a:cs typeface="Segoe UI" panose="020B0502040204020203" pitchFamily="34" charset="0"/>
              </a:endParaRPr>
            </a:p>
          </p:txBody>
        </p:sp>
        <p:sp>
          <p:nvSpPr>
            <p:cNvPr id="42" name="직사각형 113">
              <a:extLst>
                <a:ext uri="{FF2B5EF4-FFF2-40B4-BE49-F238E27FC236}">
                  <a16:creationId xmlns:a16="http://schemas.microsoft.com/office/drawing/2014/main" id="{BCEAC213-BC1E-D5DA-91CB-A36A2061AA2D}"/>
                </a:ext>
              </a:extLst>
            </p:cNvPr>
            <p:cNvSpPr>
              <a:spLocks noChangeArrowheads="1"/>
            </p:cNvSpPr>
            <p:nvPr/>
          </p:nvSpPr>
          <p:spPr bwMode="auto">
            <a:xfrm>
              <a:off x="5176974" y="4816228"/>
              <a:ext cx="2013795" cy="664024"/>
            </a:xfrm>
            <a:prstGeom prst="rect">
              <a:avLst/>
            </a:prstGeom>
            <a:solidFill>
              <a:srgbClr val="C00000"/>
            </a:solid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342900" marR="0" indent="-342900">
                <a:lnSpc>
                  <a:spcPct val="150000"/>
                </a:lnSpc>
                <a:spcBef>
                  <a:spcPts val="600"/>
                </a:spcBef>
                <a:spcAft>
                  <a:spcPts val="600"/>
                </a:spcAft>
                <a:buFont typeface="Wingdings" panose="05000000000000000000" pitchFamily="2" charset="2"/>
                <a:buChar char="q"/>
              </a:pPr>
              <a:r>
                <a:rPr lang="vi-VN" sz="2200" dirty="0">
                  <a:solidFill>
                    <a:schemeClr val="bg1"/>
                  </a:solidFill>
                  <a:latin typeface="Segoe UI" panose="020B0502040204020203" pitchFamily="34" charset="0"/>
                  <a:cs typeface="Segoe UI" panose="020B0502040204020203" pitchFamily="34" charset="0"/>
                </a:rPr>
                <a:t>Thành phố Đồng Nai vận hành mô</a:t>
              </a:r>
              <a:r>
                <a:rPr lang="en-US" sz="2200" dirty="0">
                  <a:solidFill>
                    <a:schemeClr val="bg1"/>
                  </a:solidFill>
                  <a:latin typeface="Segoe UI" panose="020B0502040204020203" pitchFamily="34" charset="0"/>
                  <a:cs typeface="Segoe UI" panose="020B0502040204020203" pitchFamily="34" charset="0"/>
                </a:rPr>
                <a:t> </a:t>
              </a:r>
              <a:r>
                <a:rPr lang="vi-VN" sz="2200" dirty="0">
                  <a:solidFill>
                    <a:schemeClr val="bg1"/>
                  </a:solidFill>
                  <a:latin typeface="Segoe UI" panose="020B0502040204020203" pitchFamily="34" charset="0"/>
                  <a:cs typeface="Segoe UI" panose="020B0502040204020203" pitchFamily="34" charset="0"/>
                </a:rPr>
                <a:t>hì</a:t>
              </a:r>
              <a:r>
                <a:rPr lang="en-US" sz="2200" dirty="0">
                  <a:solidFill>
                    <a:schemeClr val="bg1"/>
                  </a:solidFill>
                  <a:latin typeface="Segoe UI" panose="020B0502040204020203" pitchFamily="34" charset="0"/>
                  <a:cs typeface="Segoe UI" panose="020B0502040204020203" pitchFamily="34" charset="0"/>
                </a:rPr>
                <a:t>n</a:t>
              </a:r>
              <a:r>
                <a:rPr lang="vi-VN" sz="2200" dirty="0">
                  <a:solidFill>
                    <a:schemeClr val="bg1"/>
                  </a:solidFill>
                  <a:latin typeface="Segoe UI" panose="020B0502040204020203" pitchFamily="34" charset="0"/>
                  <a:cs typeface="Segoe UI" panose="020B0502040204020203" pitchFamily="34" charset="0"/>
                </a:rPr>
                <a:t>h chính</a:t>
              </a:r>
              <a:endParaRPr lang="en-US" sz="2200" dirty="0">
                <a:solidFill>
                  <a:schemeClr val="bg1"/>
                </a:solidFill>
                <a:latin typeface="Segoe UI" panose="020B0502040204020203" pitchFamily="34" charset="0"/>
                <a:cs typeface="Segoe UI" panose="020B0502040204020203" pitchFamily="34" charset="0"/>
              </a:endParaRPr>
            </a:p>
            <a:p>
              <a:pPr marR="0">
                <a:lnSpc>
                  <a:spcPct val="150000"/>
                </a:lnSpc>
                <a:spcBef>
                  <a:spcPts val="600"/>
                </a:spcBef>
                <a:spcAft>
                  <a:spcPts val="600"/>
                </a:spcAft>
              </a:pPr>
              <a:r>
                <a:rPr lang="vi-VN" sz="2200" dirty="0">
                  <a:solidFill>
                    <a:schemeClr val="bg1"/>
                  </a:solidFill>
                  <a:latin typeface="Segoe UI" panose="020B0502040204020203" pitchFamily="34" charset="0"/>
                  <a:cs typeface="Segoe UI" panose="020B0502040204020203" pitchFamily="34" charset="0"/>
                </a:rPr>
                <a:t>quyền địa phương 2 cấp </a:t>
              </a:r>
              <a:r>
                <a:rPr lang="en-US" sz="2200" dirty="0" err="1">
                  <a:solidFill>
                    <a:schemeClr val="bg1"/>
                  </a:solidFill>
                  <a:latin typeface="Segoe UI" panose="020B0502040204020203" pitchFamily="34" charset="0"/>
                  <a:cs typeface="Segoe UI" panose="020B0502040204020203" pitchFamily="34" charset="0"/>
                </a:rPr>
                <a:t>ổn</a:t>
              </a:r>
              <a:r>
                <a:rPr lang="en-US" sz="2200" dirty="0">
                  <a:solidFill>
                    <a:schemeClr val="bg1"/>
                  </a:solidFill>
                  <a:latin typeface="Segoe UI" panose="020B0502040204020203" pitchFamily="34" charset="0"/>
                  <a:cs typeface="Segoe UI" panose="020B0502040204020203" pitchFamily="34" charset="0"/>
                </a:rPr>
                <a:t> </a:t>
              </a:r>
              <a:r>
                <a:rPr lang="en-US" sz="2200" dirty="0" err="1">
                  <a:solidFill>
                    <a:schemeClr val="bg1"/>
                  </a:solidFill>
                  <a:latin typeface="Segoe UI" panose="020B0502040204020203" pitchFamily="34" charset="0"/>
                  <a:cs typeface="Segoe UI" panose="020B0502040204020203" pitchFamily="34" charset="0"/>
                </a:rPr>
                <a:t>định</a:t>
              </a:r>
              <a:r>
                <a:rPr lang="en-US" sz="2200" dirty="0">
                  <a:solidFill>
                    <a:schemeClr val="bg1"/>
                  </a:solidFill>
                  <a:latin typeface="Segoe UI" panose="020B0502040204020203" pitchFamily="34" charset="0"/>
                  <a:cs typeface="Segoe UI" panose="020B0502040204020203" pitchFamily="34" charset="0"/>
                </a:rPr>
                <a:t>.</a:t>
              </a:r>
            </a:p>
            <a:p>
              <a:pPr marL="342900" marR="0" indent="-342900">
                <a:lnSpc>
                  <a:spcPct val="150000"/>
                </a:lnSpc>
                <a:spcBef>
                  <a:spcPts val="600"/>
                </a:spcBef>
                <a:spcAft>
                  <a:spcPts val="600"/>
                </a:spcAft>
                <a:buFont typeface="Wingdings" panose="05000000000000000000" pitchFamily="2" charset="2"/>
                <a:buChar char="q"/>
              </a:pPr>
              <a:r>
                <a:rPr lang="vi-VN" sz="2250" dirty="0">
                  <a:solidFill>
                    <a:schemeClr val="bg1"/>
                  </a:solidFill>
                  <a:latin typeface="Segoe UI" panose="020B0502040204020203" pitchFamily="34" charset="0"/>
                  <a:cs typeface="Segoe UI" panose="020B0502040204020203" pitchFamily="34" charset="0"/>
                </a:rPr>
                <a:t>Kinh tế - xã hội tiếp tục duy trì tăng trưởng</a:t>
              </a:r>
              <a:r>
                <a:rPr lang="en-US" sz="2250" dirty="0">
                  <a:solidFill>
                    <a:schemeClr val="bg1"/>
                  </a:solidFill>
                  <a:latin typeface="Segoe UI" panose="020B0502040204020203" pitchFamily="34" charset="0"/>
                  <a:cs typeface="Segoe UI" panose="020B0502040204020203" pitchFamily="34" charset="0"/>
                </a:rPr>
                <a:t>.</a:t>
              </a:r>
              <a:endParaRPr lang="vi-VN" sz="2250" dirty="0">
                <a:solidFill>
                  <a:schemeClr val="bg1"/>
                </a:solidFill>
                <a:latin typeface="Segoe UI" panose="020B0502040204020203" pitchFamily="34" charset="0"/>
                <a:cs typeface="Segoe UI" panose="020B0502040204020203" pitchFamily="34" charset="0"/>
              </a:endParaRPr>
            </a:p>
            <a:p>
              <a:pPr marL="342900" marR="0" indent="-342900">
                <a:lnSpc>
                  <a:spcPct val="150000"/>
                </a:lnSpc>
                <a:spcBef>
                  <a:spcPts val="600"/>
                </a:spcBef>
                <a:spcAft>
                  <a:spcPts val="600"/>
                </a:spcAft>
                <a:buFont typeface="Wingdings" panose="05000000000000000000" pitchFamily="2" charset="2"/>
                <a:buChar char="q"/>
              </a:pPr>
              <a:r>
                <a:rPr lang="vi-VN" sz="2250" dirty="0">
                  <a:solidFill>
                    <a:schemeClr val="bg1"/>
                  </a:solidFill>
                  <a:latin typeface="Segoe UI" panose="020B0502040204020203" pitchFamily="34" charset="0"/>
                  <a:cs typeface="Segoe UI" panose="020B0502040204020203" pitchFamily="34" charset="0"/>
                </a:rPr>
                <a:t>Hệ thống chính trị được củng cố.</a:t>
              </a:r>
            </a:p>
          </p:txBody>
        </p:sp>
      </p:grpSp>
      <p:grpSp>
        <p:nvGrpSpPr>
          <p:cNvPr id="44" name="그룹 73">
            <a:extLst>
              <a:ext uri="{FF2B5EF4-FFF2-40B4-BE49-F238E27FC236}">
                <a16:creationId xmlns:a16="http://schemas.microsoft.com/office/drawing/2014/main" id="{E492CEF3-9602-273A-76C4-B1EB224B6F66}"/>
              </a:ext>
            </a:extLst>
          </p:cNvPr>
          <p:cNvGrpSpPr/>
          <p:nvPr/>
        </p:nvGrpSpPr>
        <p:grpSpPr>
          <a:xfrm>
            <a:off x="11022045" y="2705100"/>
            <a:ext cx="7106553" cy="3962398"/>
            <a:chOff x="5135191" y="4504014"/>
            <a:chExt cx="2159601" cy="1160729"/>
          </a:xfrm>
          <a:solidFill>
            <a:schemeClr val="bg1"/>
          </a:solidFill>
        </p:grpSpPr>
        <p:sp>
          <p:nvSpPr>
            <p:cNvPr id="45" name="Rectangle 16">
              <a:extLst>
                <a:ext uri="{FF2B5EF4-FFF2-40B4-BE49-F238E27FC236}">
                  <a16:creationId xmlns:a16="http://schemas.microsoft.com/office/drawing/2014/main" id="{70584D3F-F2DE-7D6C-EB1A-8F82C8EF767E}"/>
                </a:ext>
              </a:extLst>
            </p:cNvPr>
            <p:cNvSpPr/>
            <p:nvPr/>
          </p:nvSpPr>
          <p:spPr>
            <a:xfrm>
              <a:off x="5135191" y="4504014"/>
              <a:ext cx="2159601" cy="1160729"/>
            </a:xfrm>
            <a:prstGeom prst="roundRect">
              <a:avLst>
                <a:gd name="adj" fmla="val 10394"/>
              </a:avLst>
            </a:prstGeom>
            <a:grpFill/>
            <a:ln w="6350">
              <a:solidFill>
                <a:schemeClr val="accent5">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65000"/>
                    <a:lumOff val="35000"/>
                  </a:schemeClr>
                </a:solidFill>
                <a:latin typeface="Segoe UI" panose="020B0502040204020203" pitchFamily="34" charset="0"/>
                <a:cs typeface="Segoe UI" panose="020B0502040204020203" pitchFamily="34" charset="0"/>
              </a:endParaRPr>
            </a:p>
          </p:txBody>
        </p:sp>
        <p:sp>
          <p:nvSpPr>
            <p:cNvPr id="46" name="직사각형 113">
              <a:extLst>
                <a:ext uri="{FF2B5EF4-FFF2-40B4-BE49-F238E27FC236}">
                  <a16:creationId xmlns:a16="http://schemas.microsoft.com/office/drawing/2014/main" id="{04B2D08B-D5A2-3BDE-353A-A8A1B837FB6C}"/>
                </a:ext>
              </a:extLst>
            </p:cNvPr>
            <p:cNvSpPr>
              <a:spLocks noChangeArrowheads="1"/>
            </p:cNvSpPr>
            <p:nvPr/>
          </p:nvSpPr>
          <p:spPr bwMode="auto">
            <a:xfrm>
              <a:off x="5192742" y="4568222"/>
              <a:ext cx="2069209" cy="898181"/>
            </a:xfrm>
            <a:prstGeom prst="rect">
              <a:avLst/>
            </a:prstGeom>
            <a:solidFill>
              <a:srgbClr val="FF0000"/>
            </a:solid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363538" marR="0" indent="-363538">
                <a:lnSpc>
                  <a:spcPct val="150000"/>
                </a:lnSpc>
                <a:spcBef>
                  <a:spcPts val="400"/>
                </a:spcBef>
                <a:spcAft>
                  <a:spcPts val="400"/>
                </a:spcAft>
                <a:buFont typeface="Wingdings" panose="05000000000000000000" pitchFamily="2" charset="2"/>
                <a:buChar char="q"/>
              </a:pPr>
              <a:r>
                <a:rPr lang="vi-VN" sz="2100" dirty="0">
                  <a:solidFill>
                    <a:schemeClr val="bg1"/>
                  </a:solidFill>
                  <a:latin typeface="Segoe UI" panose="020B0502040204020203" pitchFamily="34" charset="0"/>
                  <a:cs typeface="Segoe UI" panose="020B0502040204020203" pitchFamily="34" charset="0"/>
                </a:rPr>
                <a:t>Một bộ phận cán bộ còn né tránh, đùn đẩy trách</a:t>
              </a:r>
              <a:endParaRPr lang="en-US" sz="2100" dirty="0">
                <a:solidFill>
                  <a:schemeClr val="bg1"/>
                </a:solidFill>
                <a:latin typeface="Segoe UI" panose="020B0502040204020203" pitchFamily="34" charset="0"/>
                <a:cs typeface="Segoe UI" panose="020B0502040204020203" pitchFamily="34" charset="0"/>
              </a:endParaRPr>
            </a:p>
            <a:p>
              <a:pPr marR="0">
                <a:lnSpc>
                  <a:spcPct val="150000"/>
                </a:lnSpc>
                <a:spcBef>
                  <a:spcPts val="400"/>
                </a:spcBef>
                <a:spcAft>
                  <a:spcPts val="400"/>
                </a:spcAft>
              </a:pPr>
              <a:r>
                <a:rPr lang="vi-VN" sz="2100" dirty="0">
                  <a:solidFill>
                    <a:schemeClr val="bg1"/>
                  </a:solidFill>
                  <a:latin typeface="Segoe UI" panose="020B0502040204020203" pitchFamily="34" charset="0"/>
                  <a:cs typeface="Segoe UI" panose="020B0502040204020203" pitchFamily="34" charset="0"/>
                </a:rPr>
                <a:t> nhiệm.</a:t>
              </a:r>
            </a:p>
            <a:p>
              <a:pPr marL="363538" marR="0" indent="-363538">
                <a:lnSpc>
                  <a:spcPct val="150000"/>
                </a:lnSpc>
                <a:spcBef>
                  <a:spcPts val="400"/>
                </a:spcBef>
                <a:spcAft>
                  <a:spcPts val="400"/>
                </a:spcAft>
                <a:buFont typeface="Wingdings" panose="05000000000000000000" pitchFamily="2" charset="2"/>
                <a:buChar char="q"/>
              </a:pPr>
              <a:r>
                <a:rPr lang="vi-VN" sz="2200" dirty="0">
                  <a:solidFill>
                    <a:schemeClr val="bg1"/>
                  </a:solidFill>
                  <a:latin typeface="Segoe UI" panose="020B0502040204020203" pitchFamily="34" charset="0"/>
                  <a:cs typeface="Segoe UI" panose="020B0502040204020203" pitchFamily="34" charset="0"/>
                </a:rPr>
                <a:t>Kỷ luật, kỷ cương có nơi chưa nghiêm</a:t>
              </a:r>
              <a:r>
                <a:rPr lang="en-US" sz="2200" dirty="0">
                  <a:solidFill>
                    <a:schemeClr val="bg1"/>
                  </a:solidFill>
                  <a:latin typeface="Segoe UI" panose="020B0502040204020203" pitchFamily="34" charset="0"/>
                  <a:cs typeface="Segoe UI" panose="020B0502040204020203" pitchFamily="34" charset="0"/>
                </a:rPr>
                <a:t>.</a:t>
              </a:r>
            </a:p>
            <a:p>
              <a:pPr marL="363538" marR="0" indent="-363538">
                <a:lnSpc>
                  <a:spcPct val="150000"/>
                </a:lnSpc>
                <a:spcBef>
                  <a:spcPts val="400"/>
                </a:spcBef>
                <a:spcAft>
                  <a:spcPts val="400"/>
                </a:spcAft>
                <a:buFont typeface="Wingdings" panose="05000000000000000000" pitchFamily="2" charset="2"/>
                <a:buChar char="q"/>
              </a:pPr>
              <a:r>
                <a:rPr lang="vi-VN" sz="2200" dirty="0">
                  <a:solidFill>
                    <a:schemeClr val="bg1"/>
                  </a:solidFill>
                  <a:latin typeface="Segoe UI" panose="020B0502040204020203" pitchFamily="34" charset="0"/>
                  <a:cs typeface="Segoe UI" panose="020B0502040204020203" pitchFamily="34" charset="0"/>
                </a:rPr>
                <a:t>Một số điểm nghẽn chậm tháo gỡ.</a:t>
              </a:r>
            </a:p>
            <a:p>
              <a:pPr marL="363538" marR="0" indent="-363538">
                <a:lnSpc>
                  <a:spcPct val="150000"/>
                </a:lnSpc>
                <a:spcBef>
                  <a:spcPts val="400"/>
                </a:spcBef>
                <a:spcAft>
                  <a:spcPts val="400"/>
                </a:spcAft>
                <a:buFont typeface="Wingdings" panose="05000000000000000000" pitchFamily="2" charset="2"/>
                <a:buChar char="q"/>
              </a:pPr>
              <a:r>
                <a:rPr lang="vi-VN" sz="2200" dirty="0">
                  <a:solidFill>
                    <a:schemeClr val="bg1"/>
                  </a:solidFill>
                  <a:latin typeface="Segoe UI" panose="020B0502040204020203" pitchFamily="34" charset="0"/>
                  <a:cs typeface="Segoe UI" panose="020B0502040204020203" pitchFamily="34" charset="0"/>
                </a:rPr>
                <a:t>Tiến độ xử lý công việc chưa đáp ứng yêu cầu</a:t>
              </a:r>
              <a:r>
                <a:rPr lang="en-US" sz="2200" dirty="0">
                  <a:solidFill>
                    <a:schemeClr val="bg1"/>
                  </a:solidFill>
                  <a:latin typeface="Segoe UI" panose="020B0502040204020203" pitchFamily="34" charset="0"/>
                  <a:cs typeface="Segoe UI" panose="020B0502040204020203" pitchFamily="34" charset="0"/>
                </a:rPr>
                <a:t>.</a:t>
              </a:r>
              <a:endParaRPr lang="vi-VN" sz="2200" dirty="0">
                <a:solidFill>
                  <a:schemeClr val="bg1"/>
                </a:solidFill>
                <a:latin typeface="Segoe UI" panose="020B0502040204020203" pitchFamily="34" charset="0"/>
                <a:cs typeface="Segoe UI" panose="020B0502040204020203" pitchFamily="34" charset="0"/>
              </a:endParaRPr>
            </a:p>
          </p:txBody>
        </p:sp>
      </p:grpSp>
      <p:sp>
        <p:nvSpPr>
          <p:cNvPr id="2" name="Freeform 13">
            <a:extLst>
              <a:ext uri="{FF2B5EF4-FFF2-40B4-BE49-F238E27FC236}">
                <a16:creationId xmlns:a16="http://schemas.microsoft.com/office/drawing/2014/main" id="{D7813123-DD1C-D834-A9DD-E06969FFC5F1}"/>
              </a:ext>
            </a:extLst>
          </p:cNvPr>
          <p:cNvSpPr/>
          <p:nvPr/>
        </p:nvSpPr>
        <p:spPr>
          <a:xfrm>
            <a:off x="-306186" y="6466034"/>
            <a:ext cx="18211800" cy="6861385"/>
          </a:xfrm>
          <a:custGeom>
            <a:avLst/>
            <a:gdLst/>
            <a:ahLst/>
            <a:cxnLst/>
            <a:rect l="l" t="t" r="r" b="b"/>
            <a:pathLst>
              <a:path w="20255012" h="6861385">
                <a:moveTo>
                  <a:pt x="0" y="0"/>
                </a:moveTo>
                <a:lnTo>
                  <a:pt x="20255012" y="0"/>
                </a:lnTo>
                <a:lnTo>
                  <a:pt x="20255012" y="6861385"/>
                </a:lnTo>
                <a:lnTo>
                  <a:pt x="0" y="6861385"/>
                </a:lnTo>
                <a:lnTo>
                  <a:pt x="0" y="0"/>
                </a:lnTo>
                <a:close/>
              </a:path>
            </a:pathLst>
          </a:custGeom>
          <a:blipFill>
            <a:blip r:embed="rId7"/>
            <a:stretch>
              <a:fillRect/>
            </a:stretch>
          </a:blipFill>
        </p:spPr>
        <p:txBody>
          <a:bodyPr/>
          <a:lstStyle/>
          <a:p>
            <a:endParaRPr lang="vi-VN" dirty="0"/>
          </a:p>
        </p:txBody>
      </p:sp>
    </p:spTree>
    <p:custDataLst>
      <p:tags r:id="rId1"/>
    </p:custDataLst>
    <p:extLst>
      <p:ext uri="{BB962C8B-B14F-4D97-AF65-F5344CB8AC3E}">
        <p14:creationId xmlns:p14="http://schemas.microsoft.com/office/powerpoint/2010/main" val="12826881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par>
                                <p:cTn id="8" presetID="16" presetClass="entr" presetSubtype="2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1000"/>
                                        <p:tgtEl>
                                          <p:spTgt spid="37"/>
                                        </p:tgtEl>
                                      </p:cBhvr>
                                    </p:animEffect>
                                    <p:anim calcmode="lin" valueType="num">
                                      <p:cBhvr>
                                        <p:cTn id="19" dur="1000" fill="hold"/>
                                        <p:tgtEl>
                                          <p:spTgt spid="37"/>
                                        </p:tgtEl>
                                        <p:attrNameLst>
                                          <p:attrName>ppt_x</p:attrName>
                                        </p:attrNameLst>
                                      </p:cBhvr>
                                      <p:tavLst>
                                        <p:tav tm="0">
                                          <p:val>
                                            <p:strVal val="#ppt_x"/>
                                          </p:val>
                                        </p:tav>
                                        <p:tav tm="100000">
                                          <p:val>
                                            <p:strVal val="#ppt_x"/>
                                          </p:val>
                                        </p:tav>
                                      </p:tavLst>
                                    </p:anim>
                                    <p:anim calcmode="lin" valueType="num">
                                      <p:cBhvr>
                                        <p:cTn id="20" dur="1000" fill="hold"/>
                                        <p:tgtEl>
                                          <p:spTgt spid="3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anim calcmode="lin" valueType="num">
                                      <p:cBhvr>
                                        <p:cTn id="24" dur="1000" fill="hold"/>
                                        <p:tgtEl>
                                          <p:spTgt spid="29"/>
                                        </p:tgtEl>
                                        <p:attrNameLst>
                                          <p:attrName>ppt_x</p:attrName>
                                        </p:attrNameLst>
                                      </p:cBhvr>
                                      <p:tavLst>
                                        <p:tav tm="0">
                                          <p:val>
                                            <p:strVal val="#ppt_x"/>
                                          </p:val>
                                        </p:tav>
                                        <p:tav tm="100000">
                                          <p:val>
                                            <p:strVal val="#ppt_x"/>
                                          </p:val>
                                        </p:tav>
                                      </p:tavLst>
                                    </p:anim>
                                    <p:anim calcmode="lin" valueType="num">
                                      <p:cBhvr>
                                        <p:cTn id="25" dur="1000" fill="hold"/>
                                        <p:tgtEl>
                                          <p:spTgt spid="2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1000"/>
                                        <p:tgtEl>
                                          <p:spTgt spid="44"/>
                                        </p:tgtEl>
                                      </p:cBhvr>
                                    </p:animEffect>
                                    <p:anim calcmode="lin" valueType="num">
                                      <p:cBhvr>
                                        <p:cTn id="34" dur="1000" fill="hold"/>
                                        <p:tgtEl>
                                          <p:spTgt spid="44"/>
                                        </p:tgtEl>
                                        <p:attrNameLst>
                                          <p:attrName>ppt_x</p:attrName>
                                        </p:attrNameLst>
                                      </p:cBhvr>
                                      <p:tavLst>
                                        <p:tav tm="0">
                                          <p:val>
                                            <p:strVal val="#ppt_x"/>
                                          </p:val>
                                        </p:tav>
                                        <p:tav tm="100000">
                                          <p:val>
                                            <p:strVal val="#ppt_x"/>
                                          </p:val>
                                        </p:tav>
                                      </p:tavLst>
                                    </p:anim>
                                    <p:anim calcmode="lin" valueType="num">
                                      <p:cBhvr>
                                        <p:cTn id="35"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7" grpId="0"/>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91AF6-B0AE-2A80-90D5-F1502CED37A5}"/>
            </a:ext>
          </a:extLst>
        </p:cNvPr>
        <p:cNvGrpSpPr/>
        <p:nvPr/>
      </p:nvGrpSpPr>
      <p:grpSpPr>
        <a:xfrm>
          <a:off x="0" y="0"/>
          <a:ext cx="0" cy="0"/>
          <a:chOff x="0" y="0"/>
          <a:chExt cx="0" cy="0"/>
        </a:xfrm>
      </p:grpSpPr>
      <p:pic>
        <p:nvPicPr>
          <p:cNvPr id="5" name="Picture 4" descr="A white and orange striped surface&#10;&#10;Description automatically generated">
            <a:extLst>
              <a:ext uri="{FF2B5EF4-FFF2-40B4-BE49-F238E27FC236}">
                <a16:creationId xmlns:a16="http://schemas.microsoft.com/office/drawing/2014/main" id="{91F5247A-8776-36A7-C49E-83B4016AA8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8276903" cy="10287000"/>
          </a:xfrm>
          <a:prstGeom prst="rect">
            <a:avLst/>
          </a:prstGeom>
        </p:spPr>
      </p:pic>
      <p:grpSp>
        <p:nvGrpSpPr>
          <p:cNvPr id="3" name="Group 2">
            <a:extLst>
              <a:ext uri="{FF2B5EF4-FFF2-40B4-BE49-F238E27FC236}">
                <a16:creationId xmlns:a16="http://schemas.microsoft.com/office/drawing/2014/main" id="{6D827E50-6286-E188-400A-DF1CAB496B1F}"/>
              </a:ext>
            </a:extLst>
          </p:cNvPr>
          <p:cNvGrpSpPr/>
          <p:nvPr/>
        </p:nvGrpSpPr>
        <p:grpSpPr>
          <a:xfrm>
            <a:off x="585395" y="334603"/>
            <a:ext cx="3290321" cy="1477806"/>
            <a:chOff x="4762196" y="2546149"/>
            <a:chExt cx="4411048" cy="1765702"/>
          </a:xfrm>
        </p:grpSpPr>
        <p:pic>
          <p:nvPicPr>
            <p:cNvPr id="6" name="Picture 5" descr="A red flag with a yellow symbol&#10;&#10;Description automatically generated">
              <a:extLst>
                <a:ext uri="{FF2B5EF4-FFF2-40B4-BE49-F238E27FC236}">
                  <a16:creationId xmlns:a16="http://schemas.microsoft.com/office/drawing/2014/main" id="{78CC55A9-2AF7-87A2-45E1-9B32C3B2FB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196" y="2552500"/>
              <a:ext cx="2667608" cy="1752999"/>
            </a:xfrm>
            <a:prstGeom prst="rect">
              <a:avLst/>
            </a:prstGeom>
          </p:spPr>
        </p:pic>
        <p:pic>
          <p:nvPicPr>
            <p:cNvPr id="7" name="Picture 6" descr="A red flag with a yellow star&#10;&#10;Description automatically generated">
              <a:extLst>
                <a:ext uri="{FF2B5EF4-FFF2-40B4-BE49-F238E27FC236}">
                  <a16:creationId xmlns:a16="http://schemas.microsoft.com/office/drawing/2014/main" id="{051CE6E2-002C-888C-6210-E68CAE118D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5635" y="2546149"/>
              <a:ext cx="2667609" cy="1765702"/>
            </a:xfrm>
            <a:prstGeom prst="rect">
              <a:avLst/>
            </a:prstGeom>
          </p:spPr>
        </p:pic>
      </p:grpSp>
      <p:sp>
        <p:nvSpPr>
          <p:cNvPr id="9" name="Slide Number Placeholder 1">
            <a:extLst>
              <a:ext uri="{FF2B5EF4-FFF2-40B4-BE49-F238E27FC236}">
                <a16:creationId xmlns:a16="http://schemas.microsoft.com/office/drawing/2014/main" id="{F64C079E-D30F-46FC-EE14-AB1951F8ED93}"/>
              </a:ext>
            </a:extLst>
          </p:cNvPr>
          <p:cNvSpPr txBox="1">
            <a:spLocks/>
          </p:cNvSpPr>
          <p:nvPr/>
        </p:nvSpPr>
        <p:spPr>
          <a:xfrm>
            <a:off x="6575898" y="762242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4</a:t>
            </a:fld>
            <a:endParaRPr lang="en-US" dirty="0"/>
          </a:p>
        </p:txBody>
      </p:sp>
      <p:sp>
        <p:nvSpPr>
          <p:cNvPr id="4" name="Hộp Văn bản 3">
            <a:extLst>
              <a:ext uri="{FF2B5EF4-FFF2-40B4-BE49-F238E27FC236}">
                <a16:creationId xmlns:a16="http://schemas.microsoft.com/office/drawing/2014/main" id="{9B172D35-233F-473F-377C-37DA75EAAD32}"/>
              </a:ext>
            </a:extLst>
          </p:cNvPr>
          <p:cNvSpPr txBox="1"/>
          <p:nvPr/>
        </p:nvSpPr>
        <p:spPr>
          <a:xfrm>
            <a:off x="3969220" y="704474"/>
            <a:ext cx="11312289" cy="1077218"/>
          </a:xfrm>
          <a:prstGeom prst="rect">
            <a:avLst/>
          </a:prstGeom>
          <a:noFill/>
        </p:spPr>
        <p:txBody>
          <a:bodyPr wrap="square">
            <a:spAutoFit/>
          </a:bodyPr>
          <a:lstStyle/>
          <a:p>
            <a:pPr algn="ctr"/>
            <a:r>
              <a:rPr lang="en-US" sz="3200" b="1" spc="-2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Thành </a:t>
            </a:r>
            <a:r>
              <a:rPr lang="en-US" sz="3200" b="1" spc="-2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phố</a:t>
            </a:r>
            <a:r>
              <a:rPr lang="en-US" sz="3200" b="1" spc="-2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spc="-2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Đồng</a:t>
            </a:r>
            <a:r>
              <a:rPr lang="en-US" sz="3200" b="1" spc="-2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Nai </a:t>
            </a:r>
            <a:r>
              <a:rPr lang="en-US" sz="3200" b="1" spc="-2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3200" b="1" spc="-2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spc="-2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thành</a:t>
            </a:r>
            <a:r>
              <a:rPr lang="en-US" sz="3200" b="1" spc="-2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spc="-2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lập</a:t>
            </a:r>
            <a:r>
              <a:rPr lang="en-US" sz="3200" b="1" spc="-2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spc="-2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3200" b="1" spc="-2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p>
          <a:p>
            <a:pPr algn="ctr"/>
            <a:r>
              <a:rPr lang="vi-VN" sz="3200" b="1" spc="-2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Nghị quyết số 30/2026/QH16 ngày 24/4/2026 của Quốc hội</a:t>
            </a:r>
            <a:endParaRPr lang="vi-VN" sz="3200" b="1" dirty="0">
              <a:solidFill>
                <a:srgbClr val="FF0000"/>
              </a:solidFill>
              <a:latin typeface="Arial" panose="020B0604020202020204" pitchFamily="34" charset="0"/>
              <a:cs typeface="Arial" panose="020B0604020202020204" pitchFamily="34" charset="0"/>
            </a:endParaRPr>
          </a:p>
        </p:txBody>
      </p:sp>
      <p:sp>
        <p:nvSpPr>
          <p:cNvPr id="8" name="Hộp Văn bản 7">
            <a:extLst>
              <a:ext uri="{FF2B5EF4-FFF2-40B4-BE49-F238E27FC236}">
                <a16:creationId xmlns:a16="http://schemas.microsoft.com/office/drawing/2014/main" id="{9FB45A3A-E9C3-4DC2-7AE2-F32366C07E44}"/>
              </a:ext>
            </a:extLst>
          </p:cNvPr>
          <p:cNvSpPr txBox="1"/>
          <p:nvPr/>
        </p:nvSpPr>
        <p:spPr>
          <a:xfrm>
            <a:off x="1205264" y="9064879"/>
            <a:ext cx="16840200" cy="830997"/>
          </a:xfrm>
          <a:prstGeom prst="rect">
            <a:avLst/>
          </a:prstGeom>
          <a:noFill/>
        </p:spPr>
        <p:txBody>
          <a:bodyPr wrap="square">
            <a:spAutoFit/>
          </a:bodyPr>
          <a:lstStyle/>
          <a:p>
            <a:pPr algn="ctr"/>
            <a:r>
              <a:rPr lang="en-US" sz="2400"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Hình</a:t>
            </a:r>
            <a:r>
              <a:rPr lang="en-US" sz="2400"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ảnh</a:t>
            </a:r>
            <a:r>
              <a:rPr lang="en-US" sz="2400"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đồng</a:t>
            </a:r>
            <a:r>
              <a:rPr lang="en-US" sz="2400"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chí</a:t>
            </a:r>
            <a:r>
              <a:rPr lang="en-US" sz="2400"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Tổng</a:t>
            </a:r>
            <a:r>
              <a:rPr lang="en-US" sz="2400"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Bí</a:t>
            </a:r>
            <a:r>
              <a:rPr lang="en-US" sz="2400"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thư</a:t>
            </a:r>
            <a:r>
              <a:rPr lang="en-US" sz="2400"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Chủ</a:t>
            </a:r>
            <a:r>
              <a:rPr lang="en-US" sz="2400"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tịch</a:t>
            </a:r>
            <a:r>
              <a:rPr lang="en-US" sz="2400"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nước</a:t>
            </a:r>
            <a:r>
              <a:rPr lang="en-US" sz="2400"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Tô</a:t>
            </a:r>
            <a:r>
              <a:rPr lang="en-US" sz="2400"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Lâm </a:t>
            </a:r>
            <a:r>
              <a:rPr lang="en-US" sz="2400"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trao</a:t>
            </a:r>
            <a:r>
              <a:rPr lang="en-US" sz="2400"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Nghị</a:t>
            </a:r>
            <a:r>
              <a:rPr lang="en-US" sz="2400"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quyết</a:t>
            </a:r>
            <a:r>
              <a:rPr lang="en-US" sz="2400"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thành</a:t>
            </a:r>
            <a:r>
              <a:rPr lang="en-US" sz="2400"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lập</a:t>
            </a:r>
            <a:endParaRPr lang="en-US" sz="2400" i="1" spc="-2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lgn="ctr"/>
            <a:r>
              <a:rPr lang="en-US" sz="2400"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Thành </a:t>
            </a:r>
            <a:r>
              <a:rPr lang="en-US" sz="2400"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phố</a:t>
            </a:r>
            <a:r>
              <a:rPr lang="en-US" sz="2400"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Đồng</a:t>
            </a:r>
            <a:r>
              <a:rPr lang="en-US" sz="2400"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Nai </a:t>
            </a:r>
            <a:r>
              <a:rPr lang="en-US" sz="2400"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2400"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lãnh</a:t>
            </a:r>
            <a:r>
              <a:rPr lang="en-US" sz="2400"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đạo</a:t>
            </a:r>
            <a:r>
              <a:rPr lang="en-US" sz="2400"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thành</a:t>
            </a:r>
            <a:r>
              <a:rPr lang="en-US" sz="2400"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phố</a:t>
            </a:r>
            <a:r>
              <a:rPr lang="en-US" sz="2400"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tại</a:t>
            </a:r>
            <a:r>
              <a:rPr lang="en-US" sz="2400"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i="1" spc="-2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Lễ</a:t>
            </a:r>
            <a:r>
              <a:rPr lang="en-US" sz="2400" i="1" spc="-2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400" i="1" spc="-2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công</a:t>
            </a:r>
            <a:r>
              <a:rPr lang="en-US" sz="2400" i="1" spc="-2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400" i="1" spc="-2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bố</a:t>
            </a:r>
            <a:r>
              <a:rPr lang="en-US" sz="2400" i="1" spc="-2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400" i="1" spc="-2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ngày</a:t>
            </a:r>
            <a:r>
              <a:rPr lang="en-US" sz="2400" i="1" spc="-2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18/5/2026</a:t>
            </a:r>
            <a:endParaRPr lang="vi-VN" sz="2400" i="1" dirty="0">
              <a:solidFill>
                <a:srgbClr val="002060"/>
              </a:solidFill>
              <a:latin typeface="Arial" panose="020B0604020202020204" pitchFamily="34" charset="0"/>
              <a:cs typeface="Arial" panose="020B0604020202020204" pitchFamily="34" charset="0"/>
            </a:endParaRPr>
          </a:p>
        </p:txBody>
      </p:sp>
      <p:pic>
        <p:nvPicPr>
          <p:cNvPr id="11" name="Hình ảnh 10">
            <a:extLst>
              <a:ext uri="{FF2B5EF4-FFF2-40B4-BE49-F238E27FC236}">
                <a16:creationId xmlns:a16="http://schemas.microsoft.com/office/drawing/2014/main" id="{786A77D5-8E9A-BC1F-91A2-327AFB90F9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88784" y="1831443"/>
            <a:ext cx="13673160" cy="7144534"/>
          </a:xfrm>
          <a:prstGeom prst="rect">
            <a:avLst/>
          </a:prstGeom>
        </p:spPr>
      </p:pic>
    </p:spTree>
    <p:custDataLst>
      <p:tags r:id="rId1"/>
    </p:custDataLst>
    <p:extLst>
      <p:ext uri="{BB962C8B-B14F-4D97-AF65-F5344CB8AC3E}">
        <p14:creationId xmlns:p14="http://schemas.microsoft.com/office/powerpoint/2010/main" val="3121426399"/>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and orange striped surface&#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8276903" cy="10287000"/>
          </a:xfrm>
          <a:prstGeom prst="rect">
            <a:avLst/>
          </a:prstGeom>
        </p:spPr>
      </p:pic>
      <p:grpSp>
        <p:nvGrpSpPr>
          <p:cNvPr id="3" name="Group 2"/>
          <p:cNvGrpSpPr/>
          <p:nvPr/>
        </p:nvGrpSpPr>
        <p:grpSpPr>
          <a:xfrm>
            <a:off x="1385919" y="459328"/>
            <a:ext cx="3290321" cy="1477806"/>
            <a:chOff x="4762196" y="2546149"/>
            <a:chExt cx="4411048" cy="1765702"/>
          </a:xfrm>
        </p:grpSpPr>
        <p:pic>
          <p:nvPicPr>
            <p:cNvPr id="6" name="Picture 5" descr="A red flag with a yellow symbol&#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196" y="2552500"/>
              <a:ext cx="2667608" cy="1752999"/>
            </a:xfrm>
            <a:prstGeom prst="rect">
              <a:avLst/>
            </a:prstGeom>
          </p:spPr>
        </p:pic>
        <p:pic>
          <p:nvPicPr>
            <p:cNvPr id="7" name="Picture 6" descr="A red flag with a yellow star&#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5635" y="2546149"/>
              <a:ext cx="2667609" cy="1765702"/>
            </a:xfrm>
            <a:prstGeom prst="rect">
              <a:avLst/>
            </a:prstGeom>
          </p:spPr>
        </p:pic>
      </p:grpSp>
      <p:sp>
        <p:nvSpPr>
          <p:cNvPr id="27" name="Text Placeholder 1"/>
          <p:cNvSpPr txBox="1">
            <a:spLocks/>
          </p:cNvSpPr>
          <p:nvPr/>
        </p:nvSpPr>
        <p:spPr>
          <a:xfrm>
            <a:off x="152400" y="863900"/>
            <a:ext cx="18288000" cy="1152128"/>
          </a:xfrm>
          <a:prstGeom prst="rect">
            <a:avLst/>
          </a:prstGeom>
        </p:spPr>
        <p:txBody>
          <a:bodyPr vert="horz" lIns="137160" tIns="68580" rIns="137160" bIns="685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ko-KR" sz="5400" b="1" dirty="0">
                <a:solidFill>
                  <a:srgbClr val="C00000"/>
                </a:solidFill>
                <a:latin typeface="Imprint MT Shadow" panose="04020605060303030202" pitchFamily="82" charset="0"/>
                <a:ea typeface="Tahoma" panose="020B0604030504040204" pitchFamily="34" charset="0"/>
                <a:cs typeface="Tahoma" panose="020B0604030504040204" pitchFamily="34" charset="0"/>
              </a:rPr>
              <a:t>BỐ CỤC</a:t>
            </a:r>
            <a:endParaRPr lang="ko-KR" altLang="en-US" sz="5400" b="1" dirty="0">
              <a:solidFill>
                <a:srgbClr val="C00000"/>
              </a:solidFill>
              <a:latin typeface="Imprint MT Shadow" panose="04020605060303030202" pitchFamily="82" charset="0"/>
              <a:cs typeface="Tahoma" panose="020B0604030504040204" pitchFamily="34" charset="0"/>
            </a:endParaRPr>
          </a:p>
        </p:txBody>
      </p:sp>
      <p:sp>
        <p:nvSpPr>
          <p:cNvPr id="28" name="Rectangle 27">
            <a:extLst>
              <a:ext uri="{FF2B5EF4-FFF2-40B4-BE49-F238E27FC236}">
                <a16:creationId xmlns:a16="http://schemas.microsoft.com/office/drawing/2014/main" id="{9DE72501-1ECA-4772-8DD5-924355AD314B}"/>
              </a:ext>
            </a:extLst>
          </p:cNvPr>
          <p:cNvSpPr/>
          <p:nvPr/>
        </p:nvSpPr>
        <p:spPr>
          <a:xfrm>
            <a:off x="5791200" y="2078806"/>
            <a:ext cx="7270488" cy="144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32" name="Rectangle 31">
            <a:extLst>
              <a:ext uri="{FF2B5EF4-FFF2-40B4-BE49-F238E27FC236}">
                <a16:creationId xmlns:a16="http://schemas.microsoft.com/office/drawing/2014/main" id="{4F509404-E230-4ED1-A2EC-6C9178134D78}"/>
              </a:ext>
            </a:extLst>
          </p:cNvPr>
          <p:cNvSpPr/>
          <p:nvPr/>
        </p:nvSpPr>
        <p:spPr>
          <a:xfrm>
            <a:off x="2430191" y="2933700"/>
            <a:ext cx="12928695" cy="1050269"/>
          </a:xfrm>
          <a:prstGeom prst="rect">
            <a:avLst/>
          </a:prstGeom>
          <a:solidFill>
            <a:schemeClr val="bg1"/>
          </a:solidFill>
          <a:ln>
            <a:noFill/>
          </a:ln>
          <a:effectLst>
            <a:outerShdw blurRad="508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600" lvl="2" indent="-1331913">
              <a:spcAft>
                <a:spcPts val="600"/>
              </a:spcAft>
            </a:pPr>
            <a:r>
              <a:rPr lang="vi-VN" sz="3200" b="1" dirty="0">
                <a:solidFill>
                  <a:srgbClr val="C00000"/>
                </a:solidFill>
              </a:rPr>
              <a:t>QUAN ĐIỂM</a:t>
            </a:r>
            <a:endParaRPr lang="en-US" sz="2600" b="1" kern="100" dirty="0">
              <a:solidFill>
                <a:srgbClr val="C00000"/>
              </a:solidFill>
              <a:effectLst/>
              <a:latin typeface="Segoe UI" panose="020B0502040204020203" pitchFamily="34" charset="0"/>
              <a:ea typeface="Aptos"/>
              <a:cs typeface="Segoe UI" panose="020B0502040204020203" pitchFamily="34" charset="0"/>
            </a:endParaRPr>
          </a:p>
        </p:txBody>
      </p:sp>
      <p:sp>
        <p:nvSpPr>
          <p:cNvPr id="33" name="Rectangle 32">
            <a:extLst>
              <a:ext uri="{FF2B5EF4-FFF2-40B4-BE49-F238E27FC236}">
                <a16:creationId xmlns:a16="http://schemas.microsoft.com/office/drawing/2014/main" id="{6FD10838-83AC-4AE4-B870-F526BB579FEB}"/>
              </a:ext>
            </a:extLst>
          </p:cNvPr>
          <p:cNvSpPr/>
          <p:nvPr/>
        </p:nvSpPr>
        <p:spPr>
          <a:xfrm>
            <a:off x="2480992" y="2974138"/>
            <a:ext cx="2236279" cy="981235"/>
          </a:xfrm>
          <a:prstGeom prst="rect">
            <a:avLst/>
          </a:prstGeom>
          <a:solidFill>
            <a:srgbClr val="C00000"/>
          </a:solidFill>
          <a:ln>
            <a:noFill/>
          </a:ln>
          <a:effectLst>
            <a:outerShdw blurRad="508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3200" b="1" dirty="0">
                <a:solidFill>
                  <a:schemeClr val="bg1"/>
                </a:solidFill>
                <a:latin typeface="Segoe UI" panose="020B0502040204020203" pitchFamily="34" charset="0"/>
                <a:cs typeface="Segoe UI" panose="020B0502040204020203" pitchFamily="34" charset="0"/>
              </a:rPr>
              <a:t>PHẦN I</a:t>
            </a:r>
            <a:endParaRPr lang="ko-KR" altLang="en-US" sz="3200" b="1" dirty="0">
              <a:solidFill>
                <a:schemeClr val="bg1"/>
              </a:solidFill>
              <a:latin typeface="Segoe UI" panose="020B0502040204020203" pitchFamily="34" charset="0"/>
              <a:cs typeface="Segoe UI" panose="020B0502040204020203" pitchFamily="34" charset="0"/>
            </a:endParaRPr>
          </a:p>
        </p:txBody>
      </p:sp>
      <p:sp>
        <p:nvSpPr>
          <p:cNvPr id="34" name="Rectangle 33">
            <a:extLst>
              <a:ext uri="{FF2B5EF4-FFF2-40B4-BE49-F238E27FC236}">
                <a16:creationId xmlns:a16="http://schemas.microsoft.com/office/drawing/2014/main" id="{50E98DDE-78F3-46C8-808A-42B4D3123DCE}"/>
              </a:ext>
            </a:extLst>
          </p:cNvPr>
          <p:cNvSpPr/>
          <p:nvPr/>
        </p:nvSpPr>
        <p:spPr>
          <a:xfrm>
            <a:off x="2399711" y="4175662"/>
            <a:ext cx="12928695" cy="1050269"/>
          </a:xfrm>
          <a:prstGeom prst="rect">
            <a:avLst/>
          </a:prstGeom>
          <a:solidFill>
            <a:schemeClr val="bg1"/>
          </a:solidFill>
          <a:ln>
            <a:noFill/>
          </a:ln>
          <a:effectLst>
            <a:outerShdw blurRad="508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25688" marR="0">
              <a:spcBef>
                <a:spcPts val="0"/>
              </a:spcBef>
              <a:spcAft>
                <a:spcPts val="600"/>
              </a:spcAft>
            </a:pPr>
            <a:r>
              <a:rPr lang="en-US" sz="3200" b="1" dirty="0">
                <a:solidFill>
                  <a:srgbClr val="C00000"/>
                </a:solidFill>
                <a:latin typeface="Arial" panose="020B0604020202020204" pitchFamily="34" charset="0"/>
                <a:cs typeface="Arial" panose="020B0604020202020204" pitchFamily="34" charset="0"/>
              </a:rPr>
              <a:t>MỤC TIÊU</a:t>
            </a:r>
            <a:endParaRPr lang="en-US" sz="3200" b="1" kern="100" dirty="0">
              <a:solidFill>
                <a:srgbClr val="C00000"/>
              </a:solidFill>
              <a:effectLst/>
              <a:latin typeface="Arial" panose="020B0604020202020204" pitchFamily="34" charset="0"/>
              <a:ea typeface="Aptos"/>
              <a:cs typeface="Arial" panose="020B0604020202020204" pitchFamily="34" charset="0"/>
            </a:endParaRPr>
          </a:p>
        </p:txBody>
      </p:sp>
      <p:sp>
        <p:nvSpPr>
          <p:cNvPr id="37" name="Rectangle 36">
            <a:extLst>
              <a:ext uri="{FF2B5EF4-FFF2-40B4-BE49-F238E27FC236}">
                <a16:creationId xmlns:a16="http://schemas.microsoft.com/office/drawing/2014/main" id="{D8B490C3-BCBD-41F8-9E6C-8D2B4C3C377A}"/>
              </a:ext>
            </a:extLst>
          </p:cNvPr>
          <p:cNvSpPr/>
          <p:nvPr/>
        </p:nvSpPr>
        <p:spPr>
          <a:xfrm>
            <a:off x="2450512" y="4216100"/>
            <a:ext cx="2236279" cy="981235"/>
          </a:xfrm>
          <a:prstGeom prst="rect">
            <a:avLst/>
          </a:prstGeom>
          <a:solidFill>
            <a:srgbClr val="C00000"/>
          </a:solidFill>
          <a:ln>
            <a:noFill/>
          </a:ln>
          <a:effectLst>
            <a:outerShdw blurRad="508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3200" b="1" dirty="0">
                <a:solidFill>
                  <a:schemeClr val="bg1"/>
                </a:solidFill>
                <a:latin typeface="Segoe UI" panose="020B0502040204020203" pitchFamily="34" charset="0"/>
                <a:cs typeface="Segoe UI" panose="020B0502040204020203" pitchFamily="34" charset="0"/>
              </a:rPr>
              <a:t>PHẦN II</a:t>
            </a:r>
            <a:endParaRPr lang="ko-KR" altLang="en-US" sz="3200" b="1" dirty="0">
              <a:solidFill>
                <a:schemeClr val="bg1"/>
              </a:solidFill>
              <a:latin typeface="Segoe UI" panose="020B0502040204020203" pitchFamily="34" charset="0"/>
              <a:cs typeface="Segoe UI" panose="020B0502040204020203" pitchFamily="34" charset="0"/>
            </a:endParaRPr>
          </a:p>
        </p:txBody>
      </p:sp>
      <p:sp>
        <p:nvSpPr>
          <p:cNvPr id="38" name="Freeform 13">
            <a:extLst>
              <a:ext uri="{FF2B5EF4-FFF2-40B4-BE49-F238E27FC236}">
                <a16:creationId xmlns:a16="http://schemas.microsoft.com/office/drawing/2014/main" id="{1274D415-672B-4B2D-9F4C-029AEE68223C}"/>
              </a:ext>
            </a:extLst>
          </p:cNvPr>
          <p:cNvSpPr/>
          <p:nvPr/>
        </p:nvSpPr>
        <p:spPr>
          <a:xfrm>
            <a:off x="76199" y="6465228"/>
            <a:ext cx="18124504" cy="6861385"/>
          </a:xfrm>
          <a:custGeom>
            <a:avLst/>
            <a:gdLst/>
            <a:ahLst/>
            <a:cxnLst/>
            <a:rect l="l" t="t" r="r" b="b"/>
            <a:pathLst>
              <a:path w="20255012" h="6861385">
                <a:moveTo>
                  <a:pt x="0" y="0"/>
                </a:moveTo>
                <a:lnTo>
                  <a:pt x="20255012" y="0"/>
                </a:lnTo>
                <a:lnTo>
                  <a:pt x="20255012" y="6861385"/>
                </a:lnTo>
                <a:lnTo>
                  <a:pt x="0" y="6861385"/>
                </a:lnTo>
                <a:lnTo>
                  <a:pt x="0" y="0"/>
                </a:lnTo>
                <a:close/>
              </a:path>
            </a:pathLst>
          </a:custGeom>
          <a:blipFill>
            <a:blip r:embed="rId7"/>
            <a:stretch>
              <a:fillRect/>
            </a:stretch>
          </a:blipFill>
        </p:spPr>
        <p:txBody>
          <a:bodyPr/>
          <a:lstStyle/>
          <a:p>
            <a:endParaRPr lang="vi-VN"/>
          </a:p>
        </p:txBody>
      </p:sp>
      <p:sp>
        <p:nvSpPr>
          <p:cNvPr id="4" name="Rectangle 33">
            <a:extLst>
              <a:ext uri="{FF2B5EF4-FFF2-40B4-BE49-F238E27FC236}">
                <a16:creationId xmlns:a16="http://schemas.microsoft.com/office/drawing/2014/main" id="{CBDDE471-14CF-29B9-C0ED-F2755A67CC23}"/>
              </a:ext>
            </a:extLst>
          </p:cNvPr>
          <p:cNvSpPr/>
          <p:nvPr/>
        </p:nvSpPr>
        <p:spPr>
          <a:xfrm>
            <a:off x="2422409" y="5378331"/>
            <a:ext cx="12928695" cy="1050269"/>
          </a:xfrm>
          <a:prstGeom prst="rect">
            <a:avLst/>
          </a:prstGeom>
          <a:solidFill>
            <a:schemeClr val="bg1"/>
          </a:solidFill>
          <a:ln>
            <a:noFill/>
          </a:ln>
          <a:effectLst>
            <a:outerShdw blurRad="508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25688" marR="0">
              <a:spcBef>
                <a:spcPts val="0"/>
              </a:spcBef>
              <a:spcAft>
                <a:spcPts val="600"/>
              </a:spcAft>
            </a:pPr>
            <a:r>
              <a:rPr lang="en-US" sz="3200" b="1" dirty="0">
                <a:solidFill>
                  <a:srgbClr val="C00000"/>
                </a:solidFill>
                <a:latin typeface="Arial" panose="020B0604020202020204" pitchFamily="34" charset="0"/>
                <a:cs typeface="Arial" panose="020B0604020202020204" pitchFamily="34" charset="0"/>
              </a:rPr>
              <a:t>THỜI GIAN THỰC HIỆN</a:t>
            </a:r>
            <a:endParaRPr lang="en-US" sz="3200" b="1" kern="100" dirty="0">
              <a:solidFill>
                <a:srgbClr val="C00000"/>
              </a:solidFill>
              <a:effectLst/>
              <a:latin typeface="Arial" panose="020B0604020202020204" pitchFamily="34" charset="0"/>
              <a:ea typeface="Aptos"/>
              <a:cs typeface="Arial" panose="020B0604020202020204" pitchFamily="34" charset="0"/>
            </a:endParaRPr>
          </a:p>
        </p:txBody>
      </p:sp>
      <p:sp>
        <p:nvSpPr>
          <p:cNvPr id="8" name="Rectangle 36">
            <a:extLst>
              <a:ext uri="{FF2B5EF4-FFF2-40B4-BE49-F238E27FC236}">
                <a16:creationId xmlns:a16="http://schemas.microsoft.com/office/drawing/2014/main" id="{F75EFA7C-49DF-4238-DBD6-6DFA243F5F06}"/>
              </a:ext>
            </a:extLst>
          </p:cNvPr>
          <p:cNvSpPr/>
          <p:nvPr/>
        </p:nvSpPr>
        <p:spPr>
          <a:xfrm>
            <a:off x="2473210" y="5418769"/>
            <a:ext cx="2236279" cy="981235"/>
          </a:xfrm>
          <a:prstGeom prst="rect">
            <a:avLst/>
          </a:prstGeom>
          <a:solidFill>
            <a:srgbClr val="C00000"/>
          </a:solidFill>
          <a:ln>
            <a:noFill/>
          </a:ln>
          <a:effectLst>
            <a:outerShdw blurRad="508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3200" b="1" dirty="0">
                <a:solidFill>
                  <a:schemeClr val="bg1"/>
                </a:solidFill>
                <a:latin typeface="Segoe UI" panose="020B0502040204020203" pitchFamily="34" charset="0"/>
                <a:cs typeface="Segoe UI" panose="020B0502040204020203" pitchFamily="34" charset="0"/>
              </a:rPr>
              <a:t>PHẦN III</a:t>
            </a:r>
            <a:endParaRPr lang="ko-KR" altLang="en-US" sz="3200" b="1" dirty="0">
              <a:solidFill>
                <a:schemeClr val="bg1"/>
              </a:solidFill>
              <a:latin typeface="Segoe UI" panose="020B0502040204020203" pitchFamily="34" charset="0"/>
              <a:cs typeface="Segoe UI" panose="020B0502040204020203" pitchFamily="34" charset="0"/>
            </a:endParaRPr>
          </a:p>
        </p:txBody>
      </p:sp>
      <p:sp>
        <p:nvSpPr>
          <p:cNvPr id="9" name="Slide Number Placeholder 1">
            <a:extLst>
              <a:ext uri="{FF2B5EF4-FFF2-40B4-BE49-F238E27FC236}">
                <a16:creationId xmlns:a16="http://schemas.microsoft.com/office/drawing/2014/main" id="{7C694E07-87D0-474C-D7CD-C94F45CA4D9A}"/>
              </a:ext>
            </a:extLst>
          </p:cNvPr>
          <p:cNvSpPr txBox="1">
            <a:spLocks/>
          </p:cNvSpPr>
          <p:nvPr/>
        </p:nvSpPr>
        <p:spPr>
          <a:xfrm>
            <a:off x="6575898" y="579458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5</a:t>
            </a:fld>
            <a:endParaRPr lang="en-US" dirty="0"/>
          </a:p>
        </p:txBody>
      </p:sp>
      <p:sp>
        <p:nvSpPr>
          <p:cNvPr id="13" name="Rectangle 33">
            <a:extLst>
              <a:ext uri="{FF2B5EF4-FFF2-40B4-BE49-F238E27FC236}">
                <a16:creationId xmlns:a16="http://schemas.microsoft.com/office/drawing/2014/main" id="{BCAC85D0-74ED-1120-60D3-11F50412D520}"/>
              </a:ext>
            </a:extLst>
          </p:cNvPr>
          <p:cNvSpPr/>
          <p:nvPr/>
        </p:nvSpPr>
        <p:spPr>
          <a:xfrm>
            <a:off x="2463482" y="6597531"/>
            <a:ext cx="12928695" cy="1050269"/>
          </a:xfrm>
          <a:prstGeom prst="rect">
            <a:avLst/>
          </a:prstGeom>
          <a:solidFill>
            <a:schemeClr val="bg1"/>
          </a:solidFill>
          <a:ln>
            <a:noFill/>
          </a:ln>
          <a:effectLst>
            <a:outerShdw blurRad="508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25688" marR="0">
              <a:spcBef>
                <a:spcPts val="0"/>
              </a:spcBef>
              <a:spcAft>
                <a:spcPts val="600"/>
              </a:spcAft>
            </a:pPr>
            <a:r>
              <a:rPr lang="vi-VN" sz="3200" b="1" dirty="0">
                <a:solidFill>
                  <a:srgbClr val="C00000"/>
                </a:solidFill>
              </a:rPr>
              <a:t>NHIỆM VỤ, GIẢI PHÁP TRỌNG TÂM</a:t>
            </a:r>
          </a:p>
        </p:txBody>
      </p:sp>
      <p:sp>
        <p:nvSpPr>
          <p:cNvPr id="14" name="Rectangle 36">
            <a:extLst>
              <a:ext uri="{FF2B5EF4-FFF2-40B4-BE49-F238E27FC236}">
                <a16:creationId xmlns:a16="http://schemas.microsoft.com/office/drawing/2014/main" id="{12B676D7-4FD9-C888-449E-E0FFF0AA5959}"/>
              </a:ext>
            </a:extLst>
          </p:cNvPr>
          <p:cNvSpPr/>
          <p:nvPr/>
        </p:nvSpPr>
        <p:spPr>
          <a:xfrm>
            <a:off x="2514283" y="6637969"/>
            <a:ext cx="2236279" cy="981235"/>
          </a:xfrm>
          <a:prstGeom prst="rect">
            <a:avLst/>
          </a:prstGeom>
          <a:solidFill>
            <a:srgbClr val="C00000"/>
          </a:solidFill>
          <a:ln>
            <a:noFill/>
          </a:ln>
          <a:effectLst>
            <a:outerShdw blurRad="508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3200" b="1" dirty="0">
                <a:solidFill>
                  <a:schemeClr val="bg1"/>
                </a:solidFill>
                <a:latin typeface="Segoe UI" panose="020B0502040204020203" pitchFamily="34" charset="0"/>
                <a:cs typeface="Segoe UI" panose="020B0502040204020203" pitchFamily="34" charset="0"/>
              </a:rPr>
              <a:t>PHẦN IV</a:t>
            </a:r>
            <a:endParaRPr lang="ko-KR" altLang="en-US" sz="3200" b="1" dirty="0">
              <a:solidFill>
                <a:schemeClr val="bg1"/>
              </a:solidFill>
              <a:latin typeface="Segoe UI" panose="020B0502040204020203" pitchFamily="34" charset="0"/>
              <a:cs typeface="Segoe UI" panose="020B0502040204020203" pitchFamily="34" charset="0"/>
            </a:endParaRPr>
          </a:p>
        </p:txBody>
      </p:sp>
      <p:sp>
        <p:nvSpPr>
          <p:cNvPr id="15" name="Slide Number Placeholder 1">
            <a:extLst>
              <a:ext uri="{FF2B5EF4-FFF2-40B4-BE49-F238E27FC236}">
                <a16:creationId xmlns:a16="http://schemas.microsoft.com/office/drawing/2014/main" id="{2562C801-B1B4-8757-45AB-E0C72559DA77}"/>
              </a:ext>
            </a:extLst>
          </p:cNvPr>
          <p:cNvSpPr txBox="1">
            <a:spLocks/>
          </p:cNvSpPr>
          <p:nvPr/>
        </p:nvSpPr>
        <p:spPr>
          <a:xfrm>
            <a:off x="6616971" y="701378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5</a:t>
            </a:fld>
            <a:endParaRPr lang="en-US" dirty="0"/>
          </a:p>
        </p:txBody>
      </p:sp>
      <p:sp>
        <p:nvSpPr>
          <p:cNvPr id="12" name="Rectangle 33">
            <a:extLst>
              <a:ext uri="{FF2B5EF4-FFF2-40B4-BE49-F238E27FC236}">
                <a16:creationId xmlns:a16="http://schemas.microsoft.com/office/drawing/2014/main" id="{376A6ECE-0A2D-1863-2419-FD9B25410350}"/>
              </a:ext>
            </a:extLst>
          </p:cNvPr>
          <p:cNvSpPr/>
          <p:nvPr/>
        </p:nvSpPr>
        <p:spPr>
          <a:xfrm>
            <a:off x="2480992" y="7956121"/>
            <a:ext cx="12928695" cy="1050269"/>
          </a:xfrm>
          <a:prstGeom prst="rect">
            <a:avLst/>
          </a:prstGeom>
          <a:solidFill>
            <a:schemeClr val="bg1"/>
          </a:solidFill>
          <a:ln>
            <a:noFill/>
          </a:ln>
          <a:effectLst>
            <a:outerShdw blurRad="508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25688" marR="0">
              <a:spcBef>
                <a:spcPts val="0"/>
              </a:spcBef>
              <a:spcAft>
                <a:spcPts val="600"/>
              </a:spcAft>
            </a:pPr>
            <a:r>
              <a:rPr lang="en-US" sz="3200" b="1" kern="0" dirty="0">
                <a:solidFill>
                  <a:srgbClr val="C00000"/>
                </a:solidFill>
                <a:latin typeface="Segoe UI" panose="020B0502040204020203" pitchFamily="34" charset="0"/>
                <a:ea typeface="Times New Roman" panose="02020603050405020304" pitchFamily="18" charset="0"/>
                <a:cs typeface="Segoe UI" panose="020B0502040204020203" pitchFamily="34" charset="0"/>
              </a:rPr>
              <a:t>TỔ CHỨC THỰC HIỆN</a:t>
            </a:r>
            <a:endParaRPr lang="vi-VN" sz="3200" b="1" dirty="0">
              <a:solidFill>
                <a:srgbClr val="C00000"/>
              </a:solidFill>
            </a:endParaRPr>
          </a:p>
        </p:txBody>
      </p:sp>
      <p:sp>
        <p:nvSpPr>
          <p:cNvPr id="16" name="Rectangle 36">
            <a:extLst>
              <a:ext uri="{FF2B5EF4-FFF2-40B4-BE49-F238E27FC236}">
                <a16:creationId xmlns:a16="http://schemas.microsoft.com/office/drawing/2014/main" id="{FFC56048-D611-FAC9-7E1B-47F9F072ED53}"/>
              </a:ext>
            </a:extLst>
          </p:cNvPr>
          <p:cNvSpPr/>
          <p:nvPr/>
        </p:nvSpPr>
        <p:spPr>
          <a:xfrm>
            <a:off x="2531793" y="7996559"/>
            <a:ext cx="2236279" cy="981235"/>
          </a:xfrm>
          <a:prstGeom prst="rect">
            <a:avLst/>
          </a:prstGeom>
          <a:solidFill>
            <a:srgbClr val="C00000"/>
          </a:solidFill>
          <a:ln>
            <a:noFill/>
          </a:ln>
          <a:effectLst>
            <a:outerShdw blurRad="508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3200" b="1" dirty="0">
                <a:solidFill>
                  <a:schemeClr val="bg1"/>
                </a:solidFill>
                <a:latin typeface="Segoe UI" panose="020B0502040204020203" pitchFamily="34" charset="0"/>
                <a:cs typeface="Segoe UI" panose="020B0502040204020203" pitchFamily="34" charset="0"/>
              </a:rPr>
              <a:t>PHẦN V</a:t>
            </a:r>
            <a:endParaRPr lang="ko-KR" altLang="en-US" sz="3200" b="1" dirty="0">
              <a:solidFill>
                <a:schemeClr val="bg1"/>
              </a:solidFill>
              <a:latin typeface="Segoe UI" panose="020B0502040204020203" pitchFamily="34" charset="0"/>
              <a:cs typeface="Segoe UI" panose="020B0502040204020203" pitchFamily="34" charset="0"/>
            </a:endParaRPr>
          </a:p>
        </p:txBody>
      </p:sp>
      <p:sp>
        <p:nvSpPr>
          <p:cNvPr id="17" name="Slide Number Placeholder 1">
            <a:extLst>
              <a:ext uri="{FF2B5EF4-FFF2-40B4-BE49-F238E27FC236}">
                <a16:creationId xmlns:a16="http://schemas.microsoft.com/office/drawing/2014/main" id="{E33391AE-DE98-4730-EBAD-7B0E4FAB7D87}"/>
              </a:ext>
            </a:extLst>
          </p:cNvPr>
          <p:cNvSpPr txBox="1">
            <a:spLocks/>
          </p:cNvSpPr>
          <p:nvPr/>
        </p:nvSpPr>
        <p:spPr>
          <a:xfrm>
            <a:off x="6634481" y="837237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5</a:t>
            </a:fld>
            <a:endParaRPr lang="en-US" dirty="0"/>
          </a:p>
        </p:txBody>
      </p:sp>
    </p:spTree>
    <p:custDataLst>
      <p:tags r:id="rId1"/>
    </p:custDataLst>
    <p:extLst>
      <p:ext uri="{BB962C8B-B14F-4D97-AF65-F5344CB8AC3E}">
        <p14:creationId xmlns:p14="http://schemas.microsoft.com/office/powerpoint/2010/main" val="1474255217"/>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and orange striped surface&#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8276903" cy="10287000"/>
          </a:xfrm>
          <a:prstGeom prst="rect">
            <a:avLst/>
          </a:prstGeom>
        </p:spPr>
      </p:pic>
      <p:grpSp>
        <p:nvGrpSpPr>
          <p:cNvPr id="3" name="Group 2"/>
          <p:cNvGrpSpPr/>
          <p:nvPr/>
        </p:nvGrpSpPr>
        <p:grpSpPr>
          <a:xfrm>
            <a:off x="5185" y="58681"/>
            <a:ext cx="2964100" cy="1440233"/>
            <a:chOff x="4762196" y="2546149"/>
            <a:chExt cx="4411048" cy="1765702"/>
          </a:xfrm>
        </p:grpSpPr>
        <p:pic>
          <p:nvPicPr>
            <p:cNvPr id="6" name="Picture 5" descr="A red flag with a yellow symbol&#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196" y="2552500"/>
              <a:ext cx="2667608" cy="1752999"/>
            </a:xfrm>
            <a:prstGeom prst="rect">
              <a:avLst/>
            </a:prstGeom>
          </p:spPr>
        </p:pic>
        <p:pic>
          <p:nvPicPr>
            <p:cNvPr id="7" name="Picture 6" descr="A red flag with a yellow star&#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5635" y="2546149"/>
              <a:ext cx="2667609" cy="1765702"/>
            </a:xfrm>
            <a:prstGeom prst="rect">
              <a:avLst/>
            </a:prstGeom>
          </p:spPr>
        </p:pic>
      </p:grpSp>
      <p:sp>
        <p:nvSpPr>
          <p:cNvPr id="27" name="Text Placeholder 1"/>
          <p:cNvSpPr txBox="1">
            <a:spLocks/>
          </p:cNvSpPr>
          <p:nvPr/>
        </p:nvSpPr>
        <p:spPr>
          <a:xfrm>
            <a:off x="-59939" y="231209"/>
            <a:ext cx="18276903" cy="1152128"/>
          </a:xfrm>
          <a:prstGeom prst="rect">
            <a:avLst/>
          </a:prstGeom>
        </p:spPr>
        <p:txBody>
          <a:bodyPr vert="horz" lIns="137160" tIns="68580" rIns="137160" bIns="685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algn="ctr">
              <a:spcAft>
                <a:spcPts val="600"/>
              </a:spcAft>
            </a:pPr>
            <a:r>
              <a:rPr lang="en-US" sz="3200" b="1" kern="0" dirty="0">
                <a:solidFill>
                  <a:srgbClr val="C00000"/>
                </a:solidFill>
                <a:effectLst/>
                <a:latin typeface="Segoe UI" panose="020B0502040204020203" pitchFamily="34" charset="0"/>
                <a:ea typeface="Times New Roman" panose="02020603050405020304" pitchFamily="18" charset="0"/>
                <a:cs typeface="Segoe UI" panose="020B0502040204020203" pitchFamily="34" charset="0"/>
              </a:rPr>
              <a:t>I. </a:t>
            </a:r>
            <a:r>
              <a:rPr lang="en-US" sz="3200" b="1" kern="0" dirty="0">
                <a:solidFill>
                  <a:srgbClr val="C00000"/>
                </a:solidFill>
                <a:latin typeface="Segoe UI" panose="020B0502040204020203" pitchFamily="34" charset="0"/>
                <a:ea typeface="Times New Roman" panose="02020603050405020304" pitchFamily="18" charset="0"/>
                <a:cs typeface="Segoe UI" panose="020B0502040204020203" pitchFamily="34" charset="0"/>
              </a:rPr>
              <a:t>QUAN ĐIỂM (6 </a:t>
            </a:r>
            <a:r>
              <a:rPr lang="en-US" sz="3200" b="1" kern="0" dirty="0" err="1">
                <a:solidFill>
                  <a:srgbClr val="C00000"/>
                </a:solidFill>
                <a:latin typeface="Segoe UI" panose="020B0502040204020203" pitchFamily="34" charset="0"/>
                <a:ea typeface="Times New Roman" panose="02020603050405020304" pitchFamily="18" charset="0"/>
                <a:cs typeface="Segoe UI" panose="020B0502040204020203" pitchFamily="34" charset="0"/>
              </a:rPr>
              <a:t>quan</a:t>
            </a:r>
            <a:r>
              <a:rPr lang="en-US" sz="3200" b="1" kern="0" dirty="0">
                <a:solidFill>
                  <a:srgbClr val="C00000"/>
                </a:solidFill>
                <a:latin typeface="Segoe UI" panose="020B0502040204020203" pitchFamily="34" charset="0"/>
                <a:ea typeface="Times New Roman" panose="02020603050405020304" pitchFamily="18" charset="0"/>
                <a:cs typeface="Segoe UI" panose="020B0502040204020203" pitchFamily="34" charset="0"/>
              </a:rPr>
              <a:t> </a:t>
            </a:r>
            <a:r>
              <a:rPr lang="en-US" sz="3200" b="1" kern="0" dirty="0" err="1">
                <a:solidFill>
                  <a:srgbClr val="C00000"/>
                </a:solidFill>
                <a:latin typeface="Segoe UI" panose="020B0502040204020203" pitchFamily="34" charset="0"/>
                <a:ea typeface="Times New Roman" panose="02020603050405020304" pitchFamily="18" charset="0"/>
                <a:cs typeface="Segoe UI" panose="020B0502040204020203" pitchFamily="34" charset="0"/>
              </a:rPr>
              <a:t>điểm</a:t>
            </a:r>
            <a:r>
              <a:rPr lang="en-US" sz="3200" b="1" kern="0" dirty="0">
                <a:solidFill>
                  <a:srgbClr val="C00000"/>
                </a:solidFill>
                <a:latin typeface="Segoe UI" panose="020B0502040204020203" pitchFamily="34" charset="0"/>
                <a:ea typeface="Times New Roman" panose="02020603050405020304" pitchFamily="18" charset="0"/>
                <a:cs typeface="Segoe UI" panose="020B0502040204020203" pitchFamily="34" charset="0"/>
              </a:rPr>
              <a:t>)</a:t>
            </a:r>
            <a:endParaRPr lang="en-US" sz="3200" kern="100" dirty="0">
              <a:solidFill>
                <a:srgbClr val="C00000"/>
              </a:solidFill>
              <a:effectLst/>
              <a:latin typeface="Segoe UI" panose="020B0502040204020203" pitchFamily="34" charset="0"/>
              <a:ea typeface="Aptos"/>
              <a:cs typeface="Segoe UI" panose="020B0502040204020203" pitchFamily="34" charset="0"/>
            </a:endParaRPr>
          </a:p>
        </p:txBody>
      </p:sp>
      <p:sp>
        <p:nvSpPr>
          <p:cNvPr id="28" name="Rectangle 27">
            <a:extLst>
              <a:ext uri="{FF2B5EF4-FFF2-40B4-BE49-F238E27FC236}">
                <a16:creationId xmlns:a16="http://schemas.microsoft.com/office/drawing/2014/main" id="{9DE72501-1ECA-4772-8DD5-924355AD314B}"/>
              </a:ext>
            </a:extLst>
          </p:cNvPr>
          <p:cNvSpPr/>
          <p:nvPr/>
        </p:nvSpPr>
        <p:spPr>
          <a:xfrm>
            <a:off x="5808629" y="1529402"/>
            <a:ext cx="7270488" cy="144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grpSp>
        <p:nvGrpSpPr>
          <p:cNvPr id="23" name="Group 6">
            <a:extLst>
              <a:ext uri="{FF2B5EF4-FFF2-40B4-BE49-F238E27FC236}">
                <a16:creationId xmlns:a16="http://schemas.microsoft.com/office/drawing/2014/main" id="{08C103C7-A015-4BC8-97CF-096745EF1CF7}"/>
              </a:ext>
            </a:extLst>
          </p:cNvPr>
          <p:cNvGrpSpPr/>
          <p:nvPr/>
        </p:nvGrpSpPr>
        <p:grpSpPr>
          <a:xfrm>
            <a:off x="3435261" y="2410831"/>
            <a:ext cx="2279739" cy="1638421"/>
            <a:chOff x="827584" y="2315185"/>
            <a:chExt cx="1800000" cy="1008000"/>
          </a:xfrm>
        </p:grpSpPr>
        <p:sp>
          <p:nvSpPr>
            <p:cNvPr id="24" name="Right Arrow 7">
              <a:extLst>
                <a:ext uri="{FF2B5EF4-FFF2-40B4-BE49-F238E27FC236}">
                  <a16:creationId xmlns:a16="http://schemas.microsoft.com/office/drawing/2014/main" id="{E7AAC41D-AB16-4B3A-84ED-F8E7A92DD77A}"/>
                </a:ext>
              </a:extLst>
            </p:cNvPr>
            <p:cNvSpPr/>
            <p:nvPr/>
          </p:nvSpPr>
          <p:spPr>
            <a:xfrm>
              <a:off x="827584" y="2369185"/>
              <a:ext cx="1800000" cy="900000"/>
            </a:xfrm>
            <a:prstGeom prst="rightArrow">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a:p>
          </p:txBody>
        </p:sp>
        <p:sp>
          <p:nvSpPr>
            <p:cNvPr id="25" name="Rectangle 8">
              <a:extLst>
                <a:ext uri="{FF2B5EF4-FFF2-40B4-BE49-F238E27FC236}">
                  <a16:creationId xmlns:a16="http://schemas.microsoft.com/office/drawing/2014/main" id="{711D6247-F720-4EE2-96E7-63A9B0D1EC4B}"/>
                </a:ext>
              </a:extLst>
            </p:cNvPr>
            <p:cNvSpPr/>
            <p:nvPr/>
          </p:nvSpPr>
          <p:spPr>
            <a:xfrm>
              <a:off x="1079540" y="2315185"/>
              <a:ext cx="1008000" cy="1008000"/>
            </a:xfrm>
            <a:prstGeom prst="rect">
              <a:avLst/>
            </a:prstGeom>
            <a:solidFill>
              <a:schemeClr val="bg1"/>
            </a:solidFill>
            <a:ln>
              <a:noFill/>
            </a:ln>
            <a:effectLst>
              <a:outerShdw blurRad="63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a:p>
          </p:txBody>
        </p:sp>
        <p:sp>
          <p:nvSpPr>
            <p:cNvPr id="26" name="Rectangle 9">
              <a:extLst>
                <a:ext uri="{FF2B5EF4-FFF2-40B4-BE49-F238E27FC236}">
                  <a16:creationId xmlns:a16="http://schemas.microsoft.com/office/drawing/2014/main" id="{375CA43C-520A-420D-902E-FB927E43FF9F}"/>
                </a:ext>
              </a:extLst>
            </p:cNvPr>
            <p:cNvSpPr/>
            <p:nvPr/>
          </p:nvSpPr>
          <p:spPr>
            <a:xfrm>
              <a:off x="1160122" y="2410777"/>
              <a:ext cx="828000" cy="828000"/>
            </a:xfrm>
            <a:prstGeom prst="rect">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a:p>
          </p:txBody>
        </p:sp>
        <p:sp>
          <p:nvSpPr>
            <p:cNvPr id="29" name="Text Placeholder 12">
              <a:extLst>
                <a:ext uri="{FF2B5EF4-FFF2-40B4-BE49-F238E27FC236}">
                  <a16:creationId xmlns:a16="http://schemas.microsoft.com/office/drawing/2014/main" id="{30453690-2BF1-4DF1-969D-F122222E09F3}"/>
                </a:ext>
              </a:extLst>
            </p:cNvPr>
            <p:cNvSpPr txBox="1">
              <a:spLocks/>
            </p:cNvSpPr>
            <p:nvPr/>
          </p:nvSpPr>
          <p:spPr>
            <a:xfrm>
              <a:off x="1291518" y="2608898"/>
              <a:ext cx="565207" cy="420574"/>
            </a:xfrm>
            <a:prstGeom prst="rect">
              <a:avLst/>
            </a:prstGeom>
          </p:spPr>
          <p:txBody>
            <a:bodyPr lIns="0" tIns="0" rIns="0" bIns="0" anchor="ctr"/>
            <a:lstStyle>
              <a:lvl1pPr marL="0" indent="0" algn="l" defTabSz="914400" rtl="0" eaLnBrk="1" latinLnBrk="0" hangingPunct="1">
                <a:spcBef>
                  <a:spcPct val="20000"/>
                </a:spcBef>
                <a:buFontTx/>
                <a:buNone/>
                <a:defRPr sz="3200" b="1"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4800" dirty="0">
                  <a:solidFill>
                    <a:schemeClr val="bg1"/>
                  </a:solidFill>
                </a:rPr>
                <a:t>02</a:t>
              </a:r>
            </a:p>
          </p:txBody>
        </p:sp>
      </p:grpSp>
      <p:grpSp>
        <p:nvGrpSpPr>
          <p:cNvPr id="34" name="Group 11">
            <a:extLst>
              <a:ext uri="{FF2B5EF4-FFF2-40B4-BE49-F238E27FC236}">
                <a16:creationId xmlns:a16="http://schemas.microsoft.com/office/drawing/2014/main" id="{39F8E155-7F18-4E17-BC72-540BC385AF95}"/>
              </a:ext>
            </a:extLst>
          </p:cNvPr>
          <p:cNvGrpSpPr/>
          <p:nvPr/>
        </p:nvGrpSpPr>
        <p:grpSpPr>
          <a:xfrm>
            <a:off x="6238704" y="2410831"/>
            <a:ext cx="2371896" cy="1638421"/>
            <a:chOff x="827584" y="2315185"/>
            <a:chExt cx="1800000" cy="1008000"/>
          </a:xfrm>
        </p:grpSpPr>
        <p:sp>
          <p:nvSpPr>
            <p:cNvPr id="35" name="Right Arrow 12">
              <a:extLst>
                <a:ext uri="{FF2B5EF4-FFF2-40B4-BE49-F238E27FC236}">
                  <a16:creationId xmlns:a16="http://schemas.microsoft.com/office/drawing/2014/main" id="{0AA306BA-7D45-4ECD-A1AA-F9F07971047E}"/>
                </a:ext>
              </a:extLst>
            </p:cNvPr>
            <p:cNvSpPr/>
            <p:nvPr/>
          </p:nvSpPr>
          <p:spPr>
            <a:xfrm>
              <a:off x="827584" y="2369185"/>
              <a:ext cx="1800000" cy="900000"/>
            </a:xfrm>
            <a:prstGeom prst="rightArrow">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dirty="0"/>
            </a:p>
          </p:txBody>
        </p:sp>
        <p:sp>
          <p:nvSpPr>
            <p:cNvPr id="36" name="Rectangle 13">
              <a:extLst>
                <a:ext uri="{FF2B5EF4-FFF2-40B4-BE49-F238E27FC236}">
                  <a16:creationId xmlns:a16="http://schemas.microsoft.com/office/drawing/2014/main" id="{670F6591-D8FF-41A4-9C84-ED49B3699E5D}"/>
                </a:ext>
              </a:extLst>
            </p:cNvPr>
            <p:cNvSpPr/>
            <p:nvPr/>
          </p:nvSpPr>
          <p:spPr>
            <a:xfrm>
              <a:off x="1079540" y="2315185"/>
              <a:ext cx="1008000" cy="1008000"/>
            </a:xfrm>
            <a:prstGeom prst="rect">
              <a:avLst/>
            </a:prstGeom>
            <a:solidFill>
              <a:schemeClr val="bg1"/>
            </a:solidFill>
            <a:ln>
              <a:noFill/>
            </a:ln>
            <a:effectLst>
              <a:outerShdw blurRad="63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a:p>
          </p:txBody>
        </p:sp>
        <p:sp>
          <p:nvSpPr>
            <p:cNvPr id="37" name="Rectangle 14">
              <a:extLst>
                <a:ext uri="{FF2B5EF4-FFF2-40B4-BE49-F238E27FC236}">
                  <a16:creationId xmlns:a16="http://schemas.microsoft.com/office/drawing/2014/main" id="{D9C983E8-D69B-4A26-8173-98C87CFD7434}"/>
                </a:ext>
              </a:extLst>
            </p:cNvPr>
            <p:cNvSpPr/>
            <p:nvPr/>
          </p:nvSpPr>
          <p:spPr>
            <a:xfrm>
              <a:off x="1160122" y="2410777"/>
              <a:ext cx="828000" cy="828000"/>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a:p>
          </p:txBody>
        </p:sp>
        <p:sp>
          <p:nvSpPr>
            <p:cNvPr id="46" name="Text Placeholder 12">
              <a:extLst>
                <a:ext uri="{FF2B5EF4-FFF2-40B4-BE49-F238E27FC236}">
                  <a16:creationId xmlns:a16="http://schemas.microsoft.com/office/drawing/2014/main" id="{0A277FFF-4A0F-4AD2-B270-C60200E6EC27}"/>
                </a:ext>
              </a:extLst>
            </p:cNvPr>
            <p:cNvSpPr txBox="1">
              <a:spLocks/>
            </p:cNvSpPr>
            <p:nvPr/>
          </p:nvSpPr>
          <p:spPr>
            <a:xfrm>
              <a:off x="1291518" y="2608898"/>
              <a:ext cx="565207" cy="420574"/>
            </a:xfrm>
            <a:prstGeom prst="rect">
              <a:avLst/>
            </a:prstGeom>
          </p:spPr>
          <p:txBody>
            <a:bodyPr lIns="0" tIns="0" rIns="0" bIns="0" anchor="ctr"/>
            <a:lstStyle>
              <a:lvl1pPr marL="0" indent="0" algn="l" defTabSz="914400" rtl="0" eaLnBrk="1" latinLnBrk="0" hangingPunct="1">
                <a:spcBef>
                  <a:spcPct val="20000"/>
                </a:spcBef>
                <a:buFontTx/>
                <a:buNone/>
                <a:defRPr sz="3200" b="1"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4800" dirty="0">
                  <a:solidFill>
                    <a:schemeClr val="bg1"/>
                  </a:solidFill>
                </a:rPr>
                <a:t>03</a:t>
              </a:r>
            </a:p>
          </p:txBody>
        </p:sp>
      </p:grpSp>
      <p:grpSp>
        <p:nvGrpSpPr>
          <p:cNvPr id="47" name="Group 16">
            <a:extLst>
              <a:ext uri="{FF2B5EF4-FFF2-40B4-BE49-F238E27FC236}">
                <a16:creationId xmlns:a16="http://schemas.microsoft.com/office/drawing/2014/main" id="{A9EC0F85-A3C2-4426-9EAB-8046DF90F85A}"/>
              </a:ext>
            </a:extLst>
          </p:cNvPr>
          <p:cNvGrpSpPr/>
          <p:nvPr/>
        </p:nvGrpSpPr>
        <p:grpSpPr>
          <a:xfrm>
            <a:off x="9117834" y="2410831"/>
            <a:ext cx="2388366" cy="1638421"/>
            <a:chOff x="827584" y="2315185"/>
            <a:chExt cx="1800000" cy="1008000"/>
          </a:xfrm>
        </p:grpSpPr>
        <p:sp>
          <p:nvSpPr>
            <p:cNvPr id="48" name="Right Arrow 17">
              <a:extLst>
                <a:ext uri="{FF2B5EF4-FFF2-40B4-BE49-F238E27FC236}">
                  <a16:creationId xmlns:a16="http://schemas.microsoft.com/office/drawing/2014/main" id="{DAB3A39E-2EE1-4427-A945-9DF15F0C2B43}"/>
                </a:ext>
              </a:extLst>
            </p:cNvPr>
            <p:cNvSpPr/>
            <p:nvPr/>
          </p:nvSpPr>
          <p:spPr>
            <a:xfrm>
              <a:off x="827584" y="2369185"/>
              <a:ext cx="1800000" cy="900000"/>
            </a:xfrm>
            <a:prstGeom prst="rightArrow">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a:p>
          </p:txBody>
        </p:sp>
        <p:sp>
          <p:nvSpPr>
            <p:cNvPr id="49" name="Rectangle 18">
              <a:extLst>
                <a:ext uri="{FF2B5EF4-FFF2-40B4-BE49-F238E27FC236}">
                  <a16:creationId xmlns:a16="http://schemas.microsoft.com/office/drawing/2014/main" id="{4D913EAF-7A16-4FDB-8E93-477740FA5693}"/>
                </a:ext>
              </a:extLst>
            </p:cNvPr>
            <p:cNvSpPr/>
            <p:nvPr/>
          </p:nvSpPr>
          <p:spPr>
            <a:xfrm>
              <a:off x="1079540" y="2315185"/>
              <a:ext cx="1008000" cy="1008000"/>
            </a:xfrm>
            <a:prstGeom prst="rect">
              <a:avLst/>
            </a:prstGeom>
            <a:solidFill>
              <a:schemeClr val="bg1"/>
            </a:solidFill>
            <a:ln>
              <a:noFill/>
            </a:ln>
            <a:effectLst>
              <a:outerShdw blurRad="63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a:p>
          </p:txBody>
        </p:sp>
        <p:sp>
          <p:nvSpPr>
            <p:cNvPr id="50" name="Rectangle 19">
              <a:extLst>
                <a:ext uri="{FF2B5EF4-FFF2-40B4-BE49-F238E27FC236}">
                  <a16:creationId xmlns:a16="http://schemas.microsoft.com/office/drawing/2014/main" id="{75ACC174-9C79-4C45-944D-2607A828E369}"/>
                </a:ext>
              </a:extLst>
            </p:cNvPr>
            <p:cNvSpPr/>
            <p:nvPr/>
          </p:nvSpPr>
          <p:spPr>
            <a:xfrm>
              <a:off x="1160122" y="2410777"/>
              <a:ext cx="828000" cy="828000"/>
            </a:xfrm>
            <a:prstGeom prst="rect">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a:p>
          </p:txBody>
        </p:sp>
        <p:sp>
          <p:nvSpPr>
            <p:cNvPr id="51" name="Text Placeholder 12">
              <a:extLst>
                <a:ext uri="{FF2B5EF4-FFF2-40B4-BE49-F238E27FC236}">
                  <a16:creationId xmlns:a16="http://schemas.microsoft.com/office/drawing/2014/main" id="{A31F64B6-88C6-4F0C-8F38-739A155631EB}"/>
                </a:ext>
              </a:extLst>
            </p:cNvPr>
            <p:cNvSpPr txBox="1">
              <a:spLocks/>
            </p:cNvSpPr>
            <p:nvPr/>
          </p:nvSpPr>
          <p:spPr>
            <a:xfrm>
              <a:off x="1291518" y="2608898"/>
              <a:ext cx="565207" cy="420574"/>
            </a:xfrm>
            <a:prstGeom prst="rect">
              <a:avLst/>
            </a:prstGeom>
          </p:spPr>
          <p:txBody>
            <a:bodyPr lIns="0" tIns="0" rIns="0" bIns="0" anchor="ctr"/>
            <a:lstStyle>
              <a:lvl1pPr marL="0" indent="0" algn="l" defTabSz="914400" rtl="0" eaLnBrk="1" latinLnBrk="0" hangingPunct="1">
                <a:spcBef>
                  <a:spcPct val="20000"/>
                </a:spcBef>
                <a:buFontTx/>
                <a:buNone/>
                <a:defRPr sz="3200" b="1"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4800" dirty="0">
                  <a:solidFill>
                    <a:schemeClr val="bg1"/>
                  </a:solidFill>
                </a:rPr>
                <a:t>04</a:t>
              </a:r>
            </a:p>
          </p:txBody>
        </p:sp>
      </p:grpSp>
      <p:grpSp>
        <p:nvGrpSpPr>
          <p:cNvPr id="52" name="Group 21">
            <a:extLst>
              <a:ext uri="{FF2B5EF4-FFF2-40B4-BE49-F238E27FC236}">
                <a16:creationId xmlns:a16="http://schemas.microsoft.com/office/drawing/2014/main" id="{0D6267CA-84E5-4773-93C9-F449C56E3E7C}"/>
              </a:ext>
            </a:extLst>
          </p:cNvPr>
          <p:cNvGrpSpPr/>
          <p:nvPr/>
        </p:nvGrpSpPr>
        <p:grpSpPr>
          <a:xfrm>
            <a:off x="12034353" y="2410831"/>
            <a:ext cx="2261858" cy="1638421"/>
            <a:chOff x="827584" y="2315185"/>
            <a:chExt cx="1800000" cy="1008000"/>
          </a:xfrm>
        </p:grpSpPr>
        <p:sp>
          <p:nvSpPr>
            <p:cNvPr id="53" name="Right Arrow 22">
              <a:extLst>
                <a:ext uri="{FF2B5EF4-FFF2-40B4-BE49-F238E27FC236}">
                  <a16:creationId xmlns:a16="http://schemas.microsoft.com/office/drawing/2014/main" id="{9E12487E-7A19-4A8C-8024-D9A8120069FB}"/>
                </a:ext>
              </a:extLst>
            </p:cNvPr>
            <p:cNvSpPr/>
            <p:nvPr/>
          </p:nvSpPr>
          <p:spPr>
            <a:xfrm>
              <a:off x="827584" y="2369185"/>
              <a:ext cx="1800000" cy="900000"/>
            </a:xfrm>
            <a:prstGeom prst="rightArrow">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a:p>
          </p:txBody>
        </p:sp>
        <p:sp>
          <p:nvSpPr>
            <p:cNvPr id="54" name="Rectangle 23">
              <a:extLst>
                <a:ext uri="{FF2B5EF4-FFF2-40B4-BE49-F238E27FC236}">
                  <a16:creationId xmlns:a16="http://schemas.microsoft.com/office/drawing/2014/main" id="{2224BF26-8973-4779-9E9D-EA94C9CF9E20}"/>
                </a:ext>
              </a:extLst>
            </p:cNvPr>
            <p:cNvSpPr/>
            <p:nvPr/>
          </p:nvSpPr>
          <p:spPr>
            <a:xfrm>
              <a:off x="1079540" y="2315185"/>
              <a:ext cx="1008000" cy="1008000"/>
            </a:xfrm>
            <a:prstGeom prst="rect">
              <a:avLst/>
            </a:prstGeom>
            <a:solidFill>
              <a:schemeClr val="bg1"/>
            </a:solidFill>
            <a:ln>
              <a:noFill/>
            </a:ln>
            <a:effectLst>
              <a:outerShdw blurRad="63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a:p>
          </p:txBody>
        </p:sp>
        <p:sp>
          <p:nvSpPr>
            <p:cNvPr id="55" name="Rectangle 24">
              <a:extLst>
                <a:ext uri="{FF2B5EF4-FFF2-40B4-BE49-F238E27FC236}">
                  <a16:creationId xmlns:a16="http://schemas.microsoft.com/office/drawing/2014/main" id="{98C1BA7F-45E0-41D9-A895-0575E3A21F46}"/>
                </a:ext>
              </a:extLst>
            </p:cNvPr>
            <p:cNvSpPr/>
            <p:nvPr/>
          </p:nvSpPr>
          <p:spPr>
            <a:xfrm>
              <a:off x="1160122" y="2410777"/>
              <a:ext cx="828000" cy="828000"/>
            </a:xfrm>
            <a:prstGeom prst="rect">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a:p>
          </p:txBody>
        </p:sp>
        <p:sp>
          <p:nvSpPr>
            <p:cNvPr id="59" name="Text Placeholder 12">
              <a:extLst>
                <a:ext uri="{FF2B5EF4-FFF2-40B4-BE49-F238E27FC236}">
                  <a16:creationId xmlns:a16="http://schemas.microsoft.com/office/drawing/2014/main" id="{B6A251EC-99CD-42B8-8D69-A3732192C2A9}"/>
                </a:ext>
              </a:extLst>
            </p:cNvPr>
            <p:cNvSpPr txBox="1">
              <a:spLocks/>
            </p:cNvSpPr>
            <p:nvPr/>
          </p:nvSpPr>
          <p:spPr>
            <a:xfrm>
              <a:off x="1291518" y="2608898"/>
              <a:ext cx="565207" cy="420574"/>
            </a:xfrm>
            <a:prstGeom prst="rect">
              <a:avLst/>
            </a:prstGeom>
          </p:spPr>
          <p:txBody>
            <a:bodyPr lIns="0" tIns="0" rIns="0" bIns="0" anchor="ctr"/>
            <a:lstStyle>
              <a:lvl1pPr marL="0" indent="0" algn="l" defTabSz="914400" rtl="0" eaLnBrk="1" latinLnBrk="0" hangingPunct="1">
                <a:spcBef>
                  <a:spcPct val="20000"/>
                </a:spcBef>
                <a:buFontTx/>
                <a:buNone/>
                <a:defRPr sz="3200" b="1"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4800" dirty="0">
                  <a:solidFill>
                    <a:schemeClr val="bg1"/>
                  </a:solidFill>
                </a:rPr>
                <a:t>05</a:t>
              </a:r>
            </a:p>
          </p:txBody>
        </p:sp>
      </p:grpSp>
      <p:grpSp>
        <p:nvGrpSpPr>
          <p:cNvPr id="60" name="Group 6">
            <a:extLst>
              <a:ext uri="{FF2B5EF4-FFF2-40B4-BE49-F238E27FC236}">
                <a16:creationId xmlns:a16="http://schemas.microsoft.com/office/drawing/2014/main" id="{5CC6A60E-C50E-4D48-A2D2-13E4E08736AC}"/>
              </a:ext>
            </a:extLst>
          </p:cNvPr>
          <p:cNvGrpSpPr/>
          <p:nvPr/>
        </p:nvGrpSpPr>
        <p:grpSpPr>
          <a:xfrm>
            <a:off x="732397" y="2410831"/>
            <a:ext cx="2391803" cy="1638421"/>
            <a:chOff x="827584" y="2315185"/>
            <a:chExt cx="1800000" cy="1008000"/>
          </a:xfrm>
        </p:grpSpPr>
        <p:sp>
          <p:nvSpPr>
            <p:cNvPr id="61" name="Right Arrow 7">
              <a:extLst>
                <a:ext uri="{FF2B5EF4-FFF2-40B4-BE49-F238E27FC236}">
                  <a16:creationId xmlns:a16="http://schemas.microsoft.com/office/drawing/2014/main" id="{BC47A5A8-F9FD-4ACB-9315-E5C696443CFB}"/>
                </a:ext>
              </a:extLst>
            </p:cNvPr>
            <p:cNvSpPr/>
            <p:nvPr/>
          </p:nvSpPr>
          <p:spPr>
            <a:xfrm>
              <a:off x="827584" y="2369185"/>
              <a:ext cx="1800000" cy="900000"/>
            </a:xfrm>
            <a:prstGeom prst="rightArrow">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dirty="0"/>
            </a:p>
          </p:txBody>
        </p:sp>
        <p:sp>
          <p:nvSpPr>
            <p:cNvPr id="62" name="Rectangle 8">
              <a:extLst>
                <a:ext uri="{FF2B5EF4-FFF2-40B4-BE49-F238E27FC236}">
                  <a16:creationId xmlns:a16="http://schemas.microsoft.com/office/drawing/2014/main" id="{A7E43054-CC30-4B26-B30D-1113252DE8C4}"/>
                </a:ext>
              </a:extLst>
            </p:cNvPr>
            <p:cNvSpPr/>
            <p:nvPr/>
          </p:nvSpPr>
          <p:spPr>
            <a:xfrm>
              <a:off x="1079540" y="2315185"/>
              <a:ext cx="1008000" cy="1008000"/>
            </a:xfrm>
            <a:prstGeom prst="rect">
              <a:avLst/>
            </a:prstGeom>
            <a:solidFill>
              <a:schemeClr val="bg1"/>
            </a:solidFill>
            <a:ln>
              <a:noFill/>
            </a:ln>
            <a:effectLst>
              <a:outerShdw blurRad="63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a:p>
          </p:txBody>
        </p:sp>
        <p:sp>
          <p:nvSpPr>
            <p:cNvPr id="63" name="Rectangle 9">
              <a:extLst>
                <a:ext uri="{FF2B5EF4-FFF2-40B4-BE49-F238E27FC236}">
                  <a16:creationId xmlns:a16="http://schemas.microsoft.com/office/drawing/2014/main" id="{8E20DE4B-C7D8-4A13-9A30-248B64E83630}"/>
                </a:ext>
              </a:extLst>
            </p:cNvPr>
            <p:cNvSpPr/>
            <p:nvPr/>
          </p:nvSpPr>
          <p:spPr>
            <a:xfrm>
              <a:off x="1160122" y="2410777"/>
              <a:ext cx="828000" cy="828000"/>
            </a:xfrm>
            <a:prstGeom prst="rect">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a:p>
          </p:txBody>
        </p:sp>
        <p:sp>
          <p:nvSpPr>
            <p:cNvPr id="64" name="Text Placeholder 12">
              <a:extLst>
                <a:ext uri="{FF2B5EF4-FFF2-40B4-BE49-F238E27FC236}">
                  <a16:creationId xmlns:a16="http://schemas.microsoft.com/office/drawing/2014/main" id="{D7CD2DD7-0960-43E5-A3C5-6D2CC5160292}"/>
                </a:ext>
              </a:extLst>
            </p:cNvPr>
            <p:cNvSpPr txBox="1">
              <a:spLocks/>
            </p:cNvSpPr>
            <p:nvPr/>
          </p:nvSpPr>
          <p:spPr>
            <a:xfrm>
              <a:off x="1291518" y="2608898"/>
              <a:ext cx="565207" cy="420574"/>
            </a:xfrm>
            <a:prstGeom prst="rect">
              <a:avLst/>
            </a:prstGeom>
          </p:spPr>
          <p:txBody>
            <a:bodyPr lIns="0" tIns="0" rIns="0" bIns="0" anchor="ctr"/>
            <a:lstStyle>
              <a:lvl1pPr marL="0" indent="0" algn="l" defTabSz="914400" rtl="0" eaLnBrk="1" latinLnBrk="0" hangingPunct="1">
                <a:spcBef>
                  <a:spcPct val="20000"/>
                </a:spcBef>
                <a:buFontTx/>
                <a:buNone/>
                <a:defRPr sz="3200" b="1"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4800" dirty="0">
                  <a:solidFill>
                    <a:schemeClr val="bg1"/>
                  </a:solidFill>
                </a:rPr>
                <a:t>01</a:t>
              </a:r>
            </a:p>
          </p:txBody>
        </p:sp>
      </p:grpSp>
      <p:sp>
        <p:nvSpPr>
          <p:cNvPr id="65" name="Rectangle 26">
            <a:extLst>
              <a:ext uri="{FF2B5EF4-FFF2-40B4-BE49-F238E27FC236}">
                <a16:creationId xmlns:a16="http://schemas.microsoft.com/office/drawing/2014/main" id="{F06C4D1E-9A78-4703-8D9F-AC228E9F06FD}"/>
              </a:ext>
            </a:extLst>
          </p:cNvPr>
          <p:cNvSpPr/>
          <p:nvPr/>
        </p:nvSpPr>
        <p:spPr>
          <a:xfrm>
            <a:off x="548997" y="4028468"/>
            <a:ext cx="2411386" cy="5382232"/>
          </a:xfrm>
          <a:prstGeom prst="rect">
            <a:avLst/>
          </a:prstGeom>
          <a:solidFill>
            <a:schemeClr val="bg1"/>
          </a:solidFill>
          <a:ln>
            <a:noFill/>
          </a:ln>
          <a:effectLst>
            <a:outerShdw blurRad="63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spcBef>
                <a:spcPts val="200"/>
              </a:spcBef>
              <a:spcAft>
                <a:spcPts val="200"/>
              </a:spcAft>
            </a:pPr>
            <a:endParaRPr lang="ko-KR" altLang="en-US" sz="2700">
              <a:latin typeface="Segoe UI" panose="020B0502040204020203" pitchFamily="34" charset="0"/>
              <a:cs typeface="Segoe UI" panose="020B0502040204020203" pitchFamily="34" charset="0"/>
            </a:endParaRPr>
          </a:p>
        </p:txBody>
      </p:sp>
      <p:sp>
        <p:nvSpPr>
          <p:cNvPr id="2" name="Rectangle 1"/>
          <p:cNvSpPr/>
          <p:nvPr/>
        </p:nvSpPr>
        <p:spPr>
          <a:xfrm>
            <a:off x="563805" y="4049153"/>
            <a:ext cx="2411386" cy="5107809"/>
          </a:xfrm>
          <a:prstGeom prst="rect">
            <a:avLst/>
          </a:prstGeom>
        </p:spPr>
        <p:txBody>
          <a:bodyPr wrap="square">
            <a:spAutoFit/>
          </a:bodyPr>
          <a:lstStyle/>
          <a:p>
            <a:pPr algn="ctr">
              <a:lnSpc>
                <a:spcPct val="150000"/>
              </a:lnSpc>
              <a:spcBef>
                <a:spcPts val="600"/>
              </a:spcBef>
              <a:spcAft>
                <a:spcPts val="600"/>
              </a:spcAft>
            </a:pPr>
            <a:r>
              <a:rPr lang="vi-VN" sz="2200" dirty="0"/>
              <a:t>Bảo đảm sự lãnh đạo của Đảng; nâng cao hiệu quả quản lý của chính quyền; phát huy vai trò giám sát, phản biện của MTTQ và các tổ chức chính trị - xã hội.</a:t>
            </a:r>
            <a:endParaRPr lang="en-US" sz="2200" dirty="0">
              <a:solidFill>
                <a:srgbClr val="C00000"/>
              </a:solidFill>
              <a:latin typeface="Segoe UI" panose="020B0502040204020203" pitchFamily="34" charset="0"/>
              <a:cs typeface="Segoe UI" panose="020B0502040204020203" pitchFamily="34" charset="0"/>
            </a:endParaRPr>
          </a:p>
        </p:txBody>
      </p:sp>
      <p:sp>
        <p:nvSpPr>
          <p:cNvPr id="66" name="Rectangle 26">
            <a:extLst>
              <a:ext uri="{FF2B5EF4-FFF2-40B4-BE49-F238E27FC236}">
                <a16:creationId xmlns:a16="http://schemas.microsoft.com/office/drawing/2014/main" id="{F06C4D1E-9A78-4703-8D9F-AC228E9F06FD}"/>
              </a:ext>
            </a:extLst>
          </p:cNvPr>
          <p:cNvSpPr/>
          <p:nvPr/>
        </p:nvSpPr>
        <p:spPr>
          <a:xfrm>
            <a:off x="3264699" y="4022062"/>
            <a:ext cx="2411386" cy="5382232"/>
          </a:xfrm>
          <a:prstGeom prst="rect">
            <a:avLst/>
          </a:prstGeom>
          <a:solidFill>
            <a:schemeClr val="bg1"/>
          </a:solidFill>
          <a:ln>
            <a:noFill/>
          </a:ln>
          <a:effectLst>
            <a:outerShdw blurRad="63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spcBef>
                <a:spcPts val="200"/>
              </a:spcBef>
              <a:spcAft>
                <a:spcPts val="200"/>
              </a:spcAft>
            </a:pPr>
            <a:endParaRPr lang="ko-KR" altLang="en-US" sz="2700">
              <a:latin typeface="Segoe UI" panose="020B0502040204020203" pitchFamily="34" charset="0"/>
              <a:cs typeface="Segoe UI" panose="020B0502040204020203" pitchFamily="34" charset="0"/>
            </a:endParaRPr>
          </a:p>
        </p:txBody>
      </p:sp>
      <p:sp>
        <p:nvSpPr>
          <p:cNvPr id="67" name="Rectangle 66"/>
          <p:cNvSpPr/>
          <p:nvPr/>
        </p:nvSpPr>
        <p:spPr>
          <a:xfrm>
            <a:off x="3302799" y="4205784"/>
            <a:ext cx="2352571" cy="4599977"/>
          </a:xfrm>
          <a:prstGeom prst="rect">
            <a:avLst/>
          </a:prstGeom>
        </p:spPr>
        <p:txBody>
          <a:bodyPr wrap="square">
            <a:spAutoFit/>
          </a:bodyPr>
          <a:lstStyle/>
          <a:p>
            <a:pPr algn="ctr">
              <a:lnSpc>
                <a:spcPct val="150000"/>
              </a:lnSpc>
              <a:spcBef>
                <a:spcPts val="600"/>
              </a:spcBef>
              <a:spcAft>
                <a:spcPts val="600"/>
              </a:spcAft>
            </a:pPr>
            <a:r>
              <a:rPr lang="vi-VN" sz="2200" dirty="0" err="1"/>
              <a:t>Đợt</a:t>
            </a:r>
            <a:r>
              <a:rPr lang="vi-VN" sz="2200" dirty="0"/>
              <a:t> thi đua là </a:t>
            </a:r>
            <a:r>
              <a:rPr lang="vi-VN" sz="2200" dirty="0" err="1"/>
              <a:t>đợt</a:t>
            </a:r>
            <a:r>
              <a:rPr lang="vi-VN" sz="2200" dirty="0"/>
              <a:t> sinh hoạt chính trị sâu rộng; gắn với xây dựng, chỉnh đốn Đảng và xây dựng đội ngũ cán bộ đủ phẩm chất, năng lực, uy tín.</a:t>
            </a:r>
            <a:endParaRPr lang="en-US" sz="2200" dirty="0">
              <a:latin typeface="Segoe UI" panose="020B0502040204020203" pitchFamily="34" charset="0"/>
              <a:cs typeface="Segoe UI" panose="020B0502040204020203" pitchFamily="34" charset="0"/>
            </a:endParaRPr>
          </a:p>
        </p:txBody>
      </p:sp>
      <p:sp>
        <p:nvSpPr>
          <p:cNvPr id="68" name="Rectangle 26">
            <a:extLst>
              <a:ext uri="{FF2B5EF4-FFF2-40B4-BE49-F238E27FC236}">
                <a16:creationId xmlns:a16="http://schemas.microsoft.com/office/drawing/2014/main" id="{F06C4D1E-9A78-4703-8D9F-AC228E9F06FD}"/>
              </a:ext>
            </a:extLst>
          </p:cNvPr>
          <p:cNvSpPr/>
          <p:nvPr/>
        </p:nvSpPr>
        <p:spPr>
          <a:xfrm>
            <a:off x="6220558" y="4042232"/>
            <a:ext cx="2411386" cy="5362061"/>
          </a:xfrm>
          <a:prstGeom prst="rect">
            <a:avLst/>
          </a:prstGeom>
          <a:solidFill>
            <a:schemeClr val="bg1"/>
          </a:solidFill>
          <a:ln>
            <a:noFill/>
          </a:ln>
          <a:effectLst>
            <a:outerShdw blurRad="63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spcBef>
                <a:spcPts val="200"/>
              </a:spcBef>
              <a:spcAft>
                <a:spcPts val="200"/>
              </a:spcAft>
            </a:pPr>
            <a:endParaRPr lang="ko-KR" altLang="en-US" sz="2700">
              <a:latin typeface="Segoe UI" panose="020B0502040204020203" pitchFamily="34" charset="0"/>
              <a:cs typeface="Segoe UI" panose="020B0502040204020203" pitchFamily="34" charset="0"/>
            </a:endParaRPr>
          </a:p>
        </p:txBody>
      </p:sp>
      <p:sp>
        <p:nvSpPr>
          <p:cNvPr id="4" name="Rectangle 3"/>
          <p:cNvSpPr/>
          <p:nvPr/>
        </p:nvSpPr>
        <p:spPr>
          <a:xfrm>
            <a:off x="6220774" y="4248848"/>
            <a:ext cx="2361635" cy="3076483"/>
          </a:xfrm>
          <a:prstGeom prst="rect">
            <a:avLst/>
          </a:prstGeom>
        </p:spPr>
        <p:txBody>
          <a:bodyPr wrap="square">
            <a:spAutoFit/>
          </a:bodyPr>
          <a:lstStyle/>
          <a:p>
            <a:pPr algn="ctr">
              <a:lnSpc>
                <a:spcPct val="150000"/>
              </a:lnSpc>
              <a:spcBef>
                <a:spcPts val="600"/>
              </a:spcBef>
              <a:spcAft>
                <a:spcPts val="600"/>
              </a:spcAft>
            </a:pPr>
            <a:r>
              <a:rPr lang="en-US" sz="2200" dirty="0"/>
              <a:t>P</a:t>
            </a:r>
            <a:r>
              <a:rPr lang="vi-VN" sz="2200" dirty="0"/>
              <a:t>hương châm </a:t>
            </a:r>
            <a:r>
              <a:rPr lang="vi-VN" sz="2200" b="1" dirty="0"/>
              <a:t>“thực chất - đo đếm được - kiểm soát được - đánh giá được”</a:t>
            </a:r>
            <a:endParaRPr lang="en-US" sz="2200" b="1" dirty="0">
              <a:latin typeface="Segoe UI" panose="020B0502040204020203" pitchFamily="34" charset="0"/>
              <a:cs typeface="Segoe UI" panose="020B0502040204020203" pitchFamily="34" charset="0"/>
            </a:endParaRPr>
          </a:p>
        </p:txBody>
      </p:sp>
      <p:sp>
        <p:nvSpPr>
          <p:cNvPr id="69" name="Rectangle 26">
            <a:extLst>
              <a:ext uri="{FF2B5EF4-FFF2-40B4-BE49-F238E27FC236}">
                <a16:creationId xmlns:a16="http://schemas.microsoft.com/office/drawing/2014/main" id="{F06C4D1E-9A78-4703-8D9F-AC228E9F06FD}"/>
              </a:ext>
            </a:extLst>
          </p:cNvPr>
          <p:cNvSpPr/>
          <p:nvPr/>
        </p:nvSpPr>
        <p:spPr>
          <a:xfrm>
            <a:off x="9046381" y="4028468"/>
            <a:ext cx="2411386" cy="5362060"/>
          </a:xfrm>
          <a:prstGeom prst="rect">
            <a:avLst/>
          </a:prstGeom>
          <a:solidFill>
            <a:schemeClr val="bg1"/>
          </a:solidFill>
          <a:ln>
            <a:noFill/>
          </a:ln>
          <a:effectLst>
            <a:outerShdw blurRad="63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a:latin typeface="Segoe UI" panose="020B0502040204020203" pitchFamily="34" charset="0"/>
              <a:cs typeface="Segoe UI" panose="020B0502040204020203" pitchFamily="34" charset="0"/>
            </a:endParaRPr>
          </a:p>
        </p:txBody>
      </p:sp>
      <p:sp>
        <p:nvSpPr>
          <p:cNvPr id="8" name="Rectangle 7"/>
          <p:cNvSpPr/>
          <p:nvPr/>
        </p:nvSpPr>
        <p:spPr>
          <a:xfrm>
            <a:off x="9031734" y="4340776"/>
            <a:ext cx="2573533" cy="4879862"/>
          </a:xfrm>
          <a:prstGeom prst="rect">
            <a:avLst/>
          </a:prstGeom>
        </p:spPr>
        <p:txBody>
          <a:bodyPr wrap="square">
            <a:spAutoFit/>
          </a:bodyPr>
          <a:lstStyle/>
          <a:p>
            <a:pPr algn="ctr">
              <a:lnSpc>
                <a:spcPct val="150000"/>
              </a:lnSpc>
              <a:spcBef>
                <a:spcPts val="600"/>
              </a:spcBef>
              <a:spcAft>
                <a:spcPts val="600"/>
              </a:spcAft>
            </a:pPr>
            <a:r>
              <a:rPr lang="vi-VN" sz="2100" dirty="0"/>
              <a:t>Đổi mới phương thức lãnh đạo, điều hành theo hướng hiện đại; chuyển từ quản lý hành chính sang điều hành theo mục tiêu, tiến độ, sản phẩm; đẩy mạnh chuyển đổi số.</a:t>
            </a:r>
            <a:endParaRPr lang="en-US" sz="2100" dirty="0">
              <a:latin typeface="Segoe UI" panose="020B0502040204020203" pitchFamily="34" charset="0"/>
              <a:cs typeface="Segoe UI" panose="020B0502040204020203" pitchFamily="34" charset="0"/>
            </a:endParaRPr>
          </a:p>
        </p:txBody>
      </p:sp>
      <p:sp>
        <p:nvSpPr>
          <p:cNvPr id="70" name="Rectangle 26">
            <a:extLst>
              <a:ext uri="{FF2B5EF4-FFF2-40B4-BE49-F238E27FC236}">
                <a16:creationId xmlns:a16="http://schemas.microsoft.com/office/drawing/2014/main" id="{F06C4D1E-9A78-4703-8D9F-AC228E9F06FD}"/>
              </a:ext>
            </a:extLst>
          </p:cNvPr>
          <p:cNvSpPr/>
          <p:nvPr/>
        </p:nvSpPr>
        <p:spPr>
          <a:xfrm>
            <a:off x="11993000" y="4022060"/>
            <a:ext cx="2411386" cy="5388639"/>
          </a:xfrm>
          <a:prstGeom prst="rect">
            <a:avLst/>
          </a:prstGeom>
          <a:solidFill>
            <a:schemeClr val="bg1"/>
          </a:solidFill>
          <a:ln>
            <a:noFill/>
          </a:ln>
          <a:effectLst>
            <a:outerShdw blurRad="63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a:p>
        </p:txBody>
      </p:sp>
      <p:sp>
        <p:nvSpPr>
          <p:cNvPr id="9" name="Rectangle 8"/>
          <p:cNvSpPr/>
          <p:nvPr/>
        </p:nvSpPr>
        <p:spPr>
          <a:xfrm>
            <a:off x="12034351" y="4237642"/>
            <a:ext cx="2411386" cy="2800767"/>
          </a:xfrm>
          <a:prstGeom prst="rect">
            <a:avLst/>
          </a:prstGeom>
        </p:spPr>
        <p:txBody>
          <a:bodyPr wrap="square">
            <a:spAutoFit/>
          </a:bodyPr>
          <a:lstStyle/>
          <a:p>
            <a:pPr algn="ctr"/>
            <a:r>
              <a:rPr lang="vi-VN" sz="2200" dirty="0"/>
              <a:t>Đề cao trách nhiệm người đứng đầu; gắn quyền hạn với trách nhiệm; lấy kết quả thực hiện nhiệm vụ để đánh giá cán bộ.</a:t>
            </a:r>
          </a:p>
        </p:txBody>
      </p:sp>
      <p:grpSp>
        <p:nvGrpSpPr>
          <p:cNvPr id="11" name="Group 21">
            <a:extLst>
              <a:ext uri="{FF2B5EF4-FFF2-40B4-BE49-F238E27FC236}">
                <a16:creationId xmlns:a16="http://schemas.microsoft.com/office/drawing/2014/main" id="{07ED2D07-5E02-7AAF-104A-9DD7F8BFD97A}"/>
              </a:ext>
            </a:extLst>
          </p:cNvPr>
          <p:cNvGrpSpPr/>
          <p:nvPr/>
        </p:nvGrpSpPr>
        <p:grpSpPr>
          <a:xfrm>
            <a:off x="15006153" y="2400300"/>
            <a:ext cx="2261858" cy="1638421"/>
            <a:chOff x="827584" y="2315185"/>
            <a:chExt cx="1800000" cy="1008000"/>
          </a:xfrm>
        </p:grpSpPr>
        <p:sp>
          <p:nvSpPr>
            <p:cNvPr id="12" name="Right Arrow 22">
              <a:extLst>
                <a:ext uri="{FF2B5EF4-FFF2-40B4-BE49-F238E27FC236}">
                  <a16:creationId xmlns:a16="http://schemas.microsoft.com/office/drawing/2014/main" id="{CD181DB9-9DF1-D7D1-A187-282830899B05}"/>
                </a:ext>
              </a:extLst>
            </p:cNvPr>
            <p:cNvSpPr/>
            <p:nvPr/>
          </p:nvSpPr>
          <p:spPr>
            <a:xfrm>
              <a:off x="827584" y="2369185"/>
              <a:ext cx="1800000" cy="900000"/>
            </a:xfrm>
            <a:prstGeom prst="rightArrow">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a:p>
          </p:txBody>
        </p:sp>
        <p:sp>
          <p:nvSpPr>
            <p:cNvPr id="13" name="Rectangle 23">
              <a:extLst>
                <a:ext uri="{FF2B5EF4-FFF2-40B4-BE49-F238E27FC236}">
                  <a16:creationId xmlns:a16="http://schemas.microsoft.com/office/drawing/2014/main" id="{D9EB37AE-8A4B-BDDE-C8F3-693CB05E2884}"/>
                </a:ext>
              </a:extLst>
            </p:cNvPr>
            <p:cNvSpPr/>
            <p:nvPr/>
          </p:nvSpPr>
          <p:spPr>
            <a:xfrm>
              <a:off x="1079540" y="2315185"/>
              <a:ext cx="1008000" cy="1008000"/>
            </a:xfrm>
            <a:prstGeom prst="rect">
              <a:avLst/>
            </a:prstGeom>
            <a:solidFill>
              <a:schemeClr val="bg1"/>
            </a:solidFill>
            <a:ln>
              <a:noFill/>
            </a:ln>
            <a:effectLst>
              <a:outerShdw blurRad="63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a:p>
          </p:txBody>
        </p:sp>
        <p:sp>
          <p:nvSpPr>
            <p:cNvPr id="14" name="Rectangle 24">
              <a:extLst>
                <a:ext uri="{FF2B5EF4-FFF2-40B4-BE49-F238E27FC236}">
                  <a16:creationId xmlns:a16="http://schemas.microsoft.com/office/drawing/2014/main" id="{F6DF0FA8-2DF0-5E8F-934D-F751BB978FEA}"/>
                </a:ext>
              </a:extLst>
            </p:cNvPr>
            <p:cNvSpPr/>
            <p:nvPr/>
          </p:nvSpPr>
          <p:spPr>
            <a:xfrm>
              <a:off x="1160122" y="2410777"/>
              <a:ext cx="828000" cy="828000"/>
            </a:xfrm>
            <a:prstGeom prst="rect">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a:p>
          </p:txBody>
        </p:sp>
        <p:sp>
          <p:nvSpPr>
            <p:cNvPr id="15" name="Text Placeholder 12">
              <a:extLst>
                <a:ext uri="{FF2B5EF4-FFF2-40B4-BE49-F238E27FC236}">
                  <a16:creationId xmlns:a16="http://schemas.microsoft.com/office/drawing/2014/main" id="{3AC0F136-76FB-E5A8-6A7C-36D7219D59A3}"/>
                </a:ext>
              </a:extLst>
            </p:cNvPr>
            <p:cNvSpPr txBox="1">
              <a:spLocks/>
            </p:cNvSpPr>
            <p:nvPr/>
          </p:nvSpPr>
          <p:spPr>
            <a:xfrm>
              <a:off x="1291518" y="2608898"/>
              <a:ext cx="565207" cy="420574"/>
            </a:xfrm>
            <a:prstGeom prst="rect">
              <a:avLst/>
            </a:prstGeom>
          </p:spPr>
          <p:txBody>
            <a:bodyPr lIns="0" tIns="0" rIns="0" bIns="0" anchor="ctr"/>
            <a:lstStyle>
              <a:lvl1pPr marL="0" indent="0" algn="l" defTabSz="914400" rtl="0" eaLnBrk="1" latinLnBrk="0" hangingPunct="1">
                <a:spcBef>
                  <a:spcPct val="20000"/>
                </a:spcBef>
                <a:buFontTx/>
                <a:buNone/>
                <a:defRPr sz="3200" b="1"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4800" dirty="0">
                  <a:solidFill>
                    <a:schemeClr val="bg1"/>
                  </a:solidFill>
                </a:rPr>
                <a:t>06</a:t>
              </a:r>
            </a:p>
          </p:txBody>
        </p:sp>
      </p:grpSp>
      <p:sp>
        <p:nvSpPr>
          <p:cNvPr id="16" name="Rectangle 26">
            <a:extLst>
              <a:ext uri="{FF2B5EF4-FFF2-40B4-BE49-F238E27FC236}">
                <a16:creationId xmlns:a16="http://schemas.microsoft.com/office/drawing/2014/main" id="{34B2DFEA-1072-6FE3-AA90-5DE6C8FCEF1E}"/>
              </a:ext>
            </a:extLst>
          </p:cNvPr>
          <p:cNvSpPr/>
          <p:nvPr/>
        </p:nvSpPr>
        <p:spPr>
          <a:xfrm>
            <a:off x="14964800" y="4011530"/>
            <a:ext cx="2411386" cy="5378998"/>
          </a:xfrm>
          <a:prstGeom prst="rect">
            <a:avLst/>
          </a:prstGeom>
          <a:solidFill>
            <a:schemeClr val="bg1"/>
          </a:solidFill>
          <a:ln>
            <a:noFill/>
          </a:ln>
          <a:effectLst>
            <a:outerShdw blurRad="63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2700"/>
          </a:p>
        </p:txBody>
      </p:sp>
      <p:sp>
        <p:nvSpPr>
          <p:cNvPr id="17" name="Rectangle 8">
            <a:extLst>
              <a:ext uri="{FF2B5EF4-FFF2-40B4-BE49-F238E27FC236}">
                <a16:creationId xmlns:a16="http://schemas.microsoft.com/office/drawing/2014/main" id="{045F5C07-4438-CA84-2787-0913B3950C18}"/>
              </a:ext>
            </a:extLst>
          </p:cNvPr>
          <p:cNvSpPr/>
          <p:nvPr/>
        </p:nvSpPr>
        <p:spPr>
          <a:xfrm>
            <a:off x="14899324" y="4227111"/>
            <a:ext cx="2518213" cy="5113579"/>
          </a:xfrm>
          <a:prstGeom prst="rect">
            <a:avLst/>
          </a:prstGeom>
        </p:spPr>
        <p:txBody>
          <a:bodyPr wrap="square">
            <a:spAutoFit/>
          </a:bodyPr>
          <a:lstStyle/>
          <a:p>
            <a:pPr algn="ctr">
              <a:lnSpc>
                <a:spcPct val="150000"/>
              </a:lnSpc>
              <a:spcBef>
                <a:spcPts val="600"/>
              </a:spcBef>
              <a:spcAft>
                <a:spcPts val="600"/>
              </a:spcAft>
            </a:pPr>
            <a:r>
              <a:rPr lang="vi-VN" sz="2000" dirty="0"/>
              <a:t>Gắn phong trào thi đua với mục tiêu phát triển kinh tế - xã hội nhanh, bền vững; lấy kết quả tăng trưởng, giải ngân đầu tư công, thu hút đầu tư và nâng cao đời sống Nhân dân làm thước đo hiệu quả thi đua.</a:t>
            </a:r>
            <a:endParaRPr lang="en-US" sz="2000" dirty="0">
              <a:latin typeface="Segoe UI" panose="020B0502040204020203" pitchFamily="34" charset="0"/>
              <a:cs typeface="Segoe UI" panose="020B0502040204020203" pitchFamily="34" charset="0"/>
            </a:endParaRPr>
          </a:p>
        </p:txBody>
      </p:sp>
    </p:spTree>
    <p:custDataLst>
      <p:tags r:id="rId1"/>
    </p:custDataLst>
    <p:extLst>
      <p:ext uri="{BB962C8B-B14F-4D97-AF65-F5344CB8AC3E}">
        <p14:creationId xmlns:p14="http://schemas.microsoft.com/office/powerpoint/2010/main" val="22552975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wheel(1)">
                                      <p:cBhvr>
                                        <p:cTn id="18" dur="2000"/>
                                        <p:tgtEl>
                                          <p:spTgt spid="65"/>
                                        </p:tgtEl>
                                      </p:cBhvr>
                                    </p:animEffect>
                                  </p:childTnLst>
                                </p:cTn>
                              </p:par>
                              <p:par>
                                <p:cTn id="19" presetID="2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1" presetClass="entr" presetSubtype="1" fill="hold"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wheel(1)">
                                      <p:cBhvr>
                                        <p:cTn id="24" dur="2000"/>
                                        <p:tgtEl>
                                          <p:spTgt spid="60"/>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heel(1)">
                                      <p:cBhvr>
                                        <p:cTn id="27" dur="2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randombar(horizontal)">
                                      <p:cBhvr>
                                        <p:cTn id="32" dur="500"/>
                                        <p:tgtEl>
                                          <p:spTgt spid="23"/>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randombar(horizontal)">
                                      <p:cBhvr>
                                        <p:cTn id="35" dur="500"/>
                                        <p:tgtEl>
                                          <p:spTgt spid="67"/>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66"/>
                                        </p:tgtEl>
                                        <p:attrNameLst>
                                          <p:attrName>style.visibility</p:attrName>
                                        </p:attrNameLst>
                                      </p:cBhvr>
                                      <p:to>
                                        <p:strVal val="visible"/>
                                      </p:to>
                                    </p:set>
                                    <p:animEffect transition="in" filter="randombar(horizontal)">
                                      <p:cBhvr>
                                        <p:cTn id="38" dur="500"/>
                                        <p:tgtEl>
                                          <p:spTgt spid="66"/>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circle(in)">
                                      <p:cBhvr>
                                        <p:cTn id="43" dur="2000"/>
                                        <p:tgtEl>
                                          <p:spTgt spid="34"/>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circle(in)">
                                      <p:cBhvr>
                                        <p:cTn id="46" dur="2000"/>
                                        <p:tgtEl>
                                          <p:spTgt spid="4"/>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68"/>
                                        </p:tgtEl>
                                        <p:attrNameLst>
                                          <p:attrName>style.visibility</p:attrName>
                                        </p:attrNameLst>
                                      </p:cBhvr>
                                      <p:to>
                                        <p:strVal val="visible"/>
                                      </p:to>
                                    </p:set>
                                    <p:animEffect transition="in" filter="circle(in)">
                                      <p:cBhvr>
                                        <p:cTn id="49" dur="2000"/>
                                        <p:tgtEl>
                                          <p:spTgt spid="68"/>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circle(in)">
                                      <p:cBhvr>
                                        <p:cTn id="54" dur="2000"/>
                                        <p:tgtEl>
                                          <p:spTgt spid="47"/>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circle(in)">
                                      <p:cBhvr>
                                        <p:cTn id="57" dur="2000"/>
                                        <p:tgtEl>
                                          <p:spTgt spid="8"/>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69"/>
                                        </p:tgtEl>
                                        <p:attrNameLst>
                                          <p:attrName>style.visibility</p:attrName>
                                        </p:attrNameLst>
                                      </p:cBhvr>
                                      <p:to>
                                        <p:strVal val="visible"/>
                                      </p:to>
                                    </p:set>
                                    <p:animEffect transition="in" filter="circle(in)">
                                      <p:cBhvr>
                                        <p:cTn id="60" dur="2000"/>
                                        <p:tgtEl>
                                          <p:spTgt spid="69"/>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randombar(horizontal)">
                                      <p:cBhvr>
                                        <p:cTn id="65" dur="500"/>
                                        <p:tgtEl>
                                          <p:spTgt spid="9"/>
                                        </p:tgtEl>
                                      </p:cBhvr>
                                    </p:animEffect>
                                  </p:childTnLst>
                                </p:cTn>
                              </p:par>
                              <p:par>
                                <p:cTn id="66" presetID="14" presetClass="entr" presetSubtype="10" fill="hold" grpId="0" nodeType="withEffect">
                                  <p:stCondLst>
                                    <p:cond delay="0"/>
                                  </p:stCondLst>
                                  <p:childTnLst>
                                    <p:set>
                                      <p:cBhvr>
                                        <p:cTn id="67" dur="1" fill="hold">
                                          <p:stCondLst>
                                            <p:cond delay="0"/>
                                          </p:stCondLst>
                                        </p:cTn>
                                        <p:tgtEl>
                                          <p:spTgt spid="70"/>
                                        </p:tgtEl>
                                        <p:attrNameLst>
                                          <p:attrName>style.visibility</p:attrName>
                                        </p:attrNameLst>
                                      </p:cBhvr>
                                      <p:to>
                                        <p:strVal val="visible"/>
                                      </p:to>
                                    </p:set>
                                    <p:animEffect transition="in" filter="randombar(horizontal)">
                                      <p:cBhvr>
                                        <p:cTn id="68" dur="500"/>
                                        <p:tgtEl>
                                          <p:spTgt spid="70"/>
                                        </p:tgtEl>
                                      </p:cBhvr>
                                    </p:animEffect>
                                  </p:childTnLst>
                                </p:cTn>
                              </p:par>
                              <p:par>
                                <p:cTn id="69" presetID="14" presetClass="entr" presetSubtype="10" fill="hold" nodeType="withEffect">
                                  <p:stCondLst>
                                    <p:cond delay="0"/>
                                  </p:stCondLst>
                                  <p:childTnLst>
                                    <p:set>
                                      <p:cBhvr>
                                        <p:cTn id="70" dur="1" fill="hold">
                                          <p:stCondLst>
                                            <p:cond delay="0"/>
                                          </p:stCondLst>
                                        </p:cTn>
                                        <p:tgtEl>
                                          <p:spTgt spid="52"/>
                                        </p:tgtEl>
                                        <p:attrNameLst>
                                          <p:attrName>style.visibility</p:attrName>
                                        </p:attrNameLst>
                                      </p:cBhvr>
                                      <p:to>
                                        <p:strVal val="visible"/>
                                      </p:to>
                                    </p:set>
                                    <p:animEffect transition="in" filter="randombar(horizontal)">
                                      <p:cBhvr>
                                        <p:cTn id="71" dur="500"/>
                                        <p:tgtEl>
                                          <p:spTgt spid="52"/>
                                        </p:tgtEl>
                                      </p:cBhvr>
                                    </p:animEffect>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grpId="0"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randombar(horizontal)">
                                      <p:cBhvr>
                                        <p:cTn id="76" dur="500"/>
                                        <p:tgtEl>
                                          <p:spTgt spid="17"/>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randombar(horizontal)">
                                      <p:cBhvr>
                                        <p:cTn id="79" dur="500"/>
                                        <p:tgtEl>
                                          <p:spTgt spid="16"/>
                                        </p:tgtEl>
                                      </p:cBhvr>
                                    </p:animEffect>
                                  </p:childTnLst>
                                </p:cTn>
                              </p:par>
                              <p:par>
                                <p:cTn id="80" presetID="14" presetClass="entr" presetSubtype="10" fill="hold" nodeType="with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randombar(horizontal)">
                                      <p:cBhvr>
                                        <p:cTn id="8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65" grpId="0" animBg="1"/>
      <p:bldP spid="2" grpId="0"/>
      <p:bldP spid="66" grpId="0" animBg="1"/>
      <p:bldP spid="67" grpId="0"/>
      <p:bldP spid="68" grpId="0" animBg="1"/>
      <p:bldP spid="4" grpId="0"/>
      <p:bldP spid="69" grpId="0" animBg="1"/>
      <p:bldP spid="8" grpId="0"/>
      <p:bldP spid="70" grpId="0" animBg="1"/>
      <p:bldP spid="9" grpId="0"/>
      <p:bldP spid="16"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CE68832-157D-7488-812C-7611207ACD5C}"/>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8E894D35-3747-E61F-1424-2F6E3A1F2684}"/>
              </a:ext>
            </a:extLst>
          </p:cNvPr>
          <p:cNvSpPr>
            <a:spLocks noGrp="1"/>
          </p:cNvSpPr>
          <p:nvPr>
            <p:ph idx="1"/>
          </p:nvPr>
        </p:nvSpPr>
        <p:spPr/>
        <p:txBody>
          <a:bodyPr/>
          <a:lstStyle/>
          <a:p>
            <a:endParaRPr lang="vi-VN"/>
          </a:p>
        </p:txBody>
      </p:sp>
      <p:sp>
        <p:nvSpPr>
          <p:cNvPr id="4" name="Chỗ dành sẵn cho Số hiệu Bản chiếu 3">
            <a:extLst>
              <a:ext uri="{FF2B5EF4-FFF2-40B4-BE49-F238E27FC236}">
                <a16:creationId xmlns:a16="http://schemas.microsoft.com/office/drawing/2014/main" id="{14409554-037B-261B-48E8-C08C7860C28D}"/>
              </a:ext>
            </a:extLst>
          </p:cNvPr>
          <p:cNvSpPr>
            <a:spLocks noGrp="1"/>
          </p:cNvSpPr>
          <p:nvPr>
            <p:ph type="sldNum" sz="quarter" idx="12"/>
          </p:nvPr>
        </p:nvSpPr>
        <p:spPr/>
        <p:txBody>
          <a:bodyPr/>
          <a:lstStyle/>
          <a:p>
            <a:fld id="{B6F15528-21DE-4FAA-801E-634DDDAF4B2B}" type="slidenum">
              <a:rPr lang="en-US" smtClean="0"/>
              <a:pPr/>
              <a:t>7</a:t>
            </a:fld>
            <a:endParaRPr lang="en-US"/>
          </a:p>
        </p:txBody>
      </p:sp>
      <p:pic>
        <p:nvPicPr>
          <p:cNvPr id="5" name="Picture 4" descr="A white and orange striped surface&#10;&#10;Description automatically generated">
            <a:extLst>
              <a:ext uri="{FF2B5EF4-FFF2-40B4-BE49-F238E27FC236}">
                <a16:creationId xmlns:a16="http://schemas.microsoft.com/office/drawing/2014/main" id="{FD294E85-52C2-8E9D-8F35-7A792B8E1A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18276903" cy="10287000"/>
          </a:xfrm>
          <a:prstGeom prst="rect">
            <a:avLst/>
          </a:prstGeom>
        </p:spPr>
      </p:pic>
      <p:grpSp>
        <p:nvGrpSpPr>
          <p:cNvPr id="6" name="Group 2">
            <a:extLst>
              <a:ext uri="{FF2B5EF4-FFF2-40B4-BE49-F238E27FC236}">
                <a16:creationId xmlns:a16="http://schemas.microsoft.com/office/drawing/2014/main" id="{2B58D5AC-2CB0-9F60-C814-02812815D69D}"/>
              </a:ext>
            </a:extLst>
          </p:cNvPr>
          <p:cNvGrpSpPr/>
          <p:nvPr/>
        </p:nvGrpSpPr>
        <p:grpSpPr>
          <a:xfrm>
            <a:off x="5185" y="58681"/>
            <a:ext cx="2964100" cy="1440233"/>
            <a:chOff x="4762196" y="2546149"/>
            <a:chExt cx="4411048" cy="1765702"/>
          </a:xfrm>
        </p:grpSpPr>
        <p:pic>
          <p:nvPicPr>
            <p:cNvPr id="7" name="Picture 5" descr="A red flag with a yellow symbol&#10;&#10;Description automatically generated">
              <a:extLst>
                <a:ext uri="{FF2B5EF4-FFF2-40B4-BE49-F238E27FC236}">
                  <a16:creationId xmlns:a16="http://schemas.microsoft.com/office/drawing/2014/main" id="{025C30D3-C965-ABB1-A10D-8150B7CFD3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196" y="2552500"/>
              <a:ext cx="2667608" cy="1752999"/>
            </a:xfrm>
            <a:prstGeom prst="rect">
              <a:avLst/>
            </a:prstGeom>
          </p:spPr>
        </p:pic>
        <p:pic>
          <p:nvPicPr>
            <p:cNvPr id="8" name="Picture 6" descr="A red flag with a yellow star&#10;&#10;Description automatically generated">
              <a:extLst>
                <a:ext uri="{FF2B5EF4-FFF2-40B4-BE49-F238E27FC236}">
                  <a16:creationId xmlns:a16="http://schemas.microsoft.com/office/drawing/2014/main" id="{B00E84BB-1CA1-6696-0585-8D1AADE503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635" y="2546149"/>
              <a:ext cx="2667609" cy="1765702"/>
            </a:xfrm>
            <a:prstGeom prst="rect">
              <a:avLst/>
            </a:prstGeom>
          </p:spPr>
        </p:pic>
      </p:grpSp>
      <p:sp>
        <p:nvSpPr>
          <p:cNvPr id="9" name="Text Placeholder 1">
            <a:extLst>
              <a:ext uri="{FF2B5EF4-FFF2-40B4-BE49-F238E27FC236}">
                <a16:creationId xmlns:a16="http://schemas.microsoft.com/office/drawing/2014/main" id="{F1AA5380-F7FC-A5BC-E8E3-BA9DBBB3DA01}"/>
              </a:ext>
            </a:extLst>
          </p:cNvPr>
          <p:cNvSpPr txBox="1">
            <a:spLocks/>
          </p:cNvSpPr>
          <p:nvPr/>
        </p:nvSpPr>
        <p:spPr>
          <a:xfrm>
            <a:off x="87296" y="296266"/>
            <a:ext cx="18124504" cy="1152128"/>
          </a:xfrm>
          <a:prstGeom prst="rect">
            <a:avLst/>
          </a:prstGeom>
        </p:spPr>
        <p:txBody>
          <a:bodyPr vert="horz" lIns="137160" tIns="68580" rIns="137160" bIns="685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algn="ctr">
              <a:spcAft>
                <a:spcPts val="600"/>
              </a:spcAft>
            </a:pPr>
            <a:r>
              <a:rPr lang="en-US" sz="3200" b="1" kern="0" dirty="0">
                <a:solidFill>
                  <a:srgbClr val="C00000"/>
                </a:solidFill>
                <a:latin typeface="Segoe UI" panose="020B0502040204020203" pitchFamily="34" charset="0"/>
                <a:ea typeface="Times New Roman" panose="02020603050405020304" pitchFamily="18" charset="0"/>
                <a:cs typeface="Segoe UI" panose="020B0502040204020203" pitchFamily="34" charset="0"/>
              </a:rPr>
              <a:t>II. 06 MỤC TIÊU CỤ THỂ</a:t>
            </a:r>
          </a:p>
        </p:txBody>
      </p:sp>
      <p:sp>
        <p:nvSpPr>
          <p:cNvPr id="10" name="Rectangle 27">
            <a:extLst>
              <a:ext uri="{FF2B5EF4-FFF2-40B4-BE49-F238E27FC236}">
                <a16:creationId xmlns:a16="http://schemas.microsoft.com/office/drawing/2014/main" id="{C27900A0-34B6-2745-CF2E-76F2FB973E78}"/>
              </a:ext>
            </a:extLst>
          </p:cNvPr>
          <p:cNvSpPr/>
          <p:nvPr/>
        </p:nvSpPr>
        <p:spPr>
          <a:xfrm>
            <a:off x="5554166" y="1537837"/>
            <a:ext cx="7270488" cy="144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13" name="직사각형 113">
            <a:extLst>
              <a:ext uri="{FF2B5EF4-FFF2-40B4-BE49-F238E27FC236}">
                <a16:creationId xmlns:a16="http://schemas.microsoft.com/office/drawing/2014/main" id="{D6CEFADF-A154-F9F3-04F7-A9AAC5B2FA22}"/>
              </a:ext>
            </a:extLst>
          </p:cNvPr>
          <p:cNvSpPr>
            <a:spLocks noChangeArrowheads="1"/>
          </p:cNvSpPr>
          <p:nvPr/>
        </p:nvSpPr>
        <p:spPr bwMode="auto">
          <a:xfrm>
            <a:off x="3200400" y="2755468"/>
            <a:ext cx="6248400" cy="646331"/>
          </a:xfrm>
          <a:prstGeom prst="rect">
            <a:avLst/>
          </a:prstGeom>
          <a:solidFill>
            <a:srgbClr val="C00000"/>
          </a:solidFill>
          <a:ln w="9525">
            <a:solidFill>
              <a:srgbClr val="C00000"/>
            </a:solidFill>
            <a:miter lim="800000"/>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R="0">
              <a:spcBef>
                <a:spcPts val="0"/>
              </a:spcBef>
              <a:spcAft>
                <a:spcPts val="600"/>
              </a:spcAft>
            </a:pPr>
            <a:r>
              <a:rPr lang="vi-VN" sz="3600" b="1" i="1" kern="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1</a:t>
            </a:r>
            <a:r>
              <a:rPr lang="en-US" sz="3600" b="1" i="1" kern="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 </a:t>
            </a:r>
            <a:r>
              <a:rPr lang="vi-VN" sz="3600" b="1" i="1" kern="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Về kỷ luật, kỷ cương</a:t>
            </a:r>
            <a:endParaRPr lang="en-US" sz="3600" kern="100" dirty="0">
              <a:solidFill>
                <a:srgbClr val="FFFF00"/>
              </a:solidFill>
              <a:effectLst/>
              <a:latin typeface="Segoe UI" panose="020B0502040204020203" pitchFamily="34" charset="0"/>
              <a:ea typeface="Aptos"/>
              <a:cs typeface="Segoe UI" panose="020B0502040204020203" pitchFamily="34" charset="0"/>
            </a:endParaRPr>
          </a:p>
        </p:txBody>
      </p:sp>
      <p:pic>
        <p:nvPicPr>
          <p:cNvPr id="14" name="Picture 114" descr="A red flag with a gold symbol and a circle with a black background&#10;&#10;Description automatically generated">
            <a:extLst>
              <a:ext uri="{FF2B5EF4-FFF2-40B4-BE49-F238E27FC236}">
                <a16:creationId xmlns:a16="http://schemas.microsoft.com/office/drawing/2014/main" id="{09AD3B01-A274-8E60-2973-0671C2F4F7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4968" y="3543812"/>
            <a:ext cx="893896" cy="983706"/>
          </a:xfrm>
          <a:prstGeom prst="rect">
            <a:avLst/>
          </a:prstGeom>
        </p:spPr>
      </p:pic>
      <p:pic>
        <p:nvPicPr>
          <p:cNvPr id="15" name="Picture 120" descr="A red flag with a gold symbol and a circle with a black background&#10;&#10;Description automatically generated">
            <a:extLst>
              <a:ext uri="{FF2B5EF4-FFF2-40B4-BE49-F238E27FC236}">
                <a16:creationId xmlns:a16="http://schemas.microsoft.com/office/drawing/2014/main" id="{026FFB26-062D-BED2-1EA7-6639F8A7DB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0602" y="5267630"/>
            <a:ext cx="893896" cy="983706"/>
          </a:xfrm>
          <a:prstGeom prst="rect">
            <a:avLst/>
          </a:prstGeom>
        </p:spPr>
      </p:pic>
      <p:pic>
        <p:nvPicPr>
          <p:cNvPr id="16" name="Picture 147">
            <a:extLst>
              <a:ext uri="{FF2B5EF4-FFF2-40B4-BE49-F238E27FC236}">
                <a16:creationId xmlns:a16="http://schemas.microsoft.com/office/drawing/2014/main" id="{84C6B0B0-61D5-D2BA-FDA4-AA96120D25E2}"/>
              </a:ext>
            </a:extLst>
          </p:cNvPr>
          <p:cNvPicPr>
            <a:picLocks noChangeAspect="1"/>
          </p:cNvPicPr>
          <p:nvPr/>
        </p:nvPicPr>
        <p:blipFill>
          <a:blip r:embed="rId6" cstate="print">
            <a:extLst>
              <a:ext uri="{28A0092B-C50C-407E-A947-70E740481C1C}">
                <a14:useLocalDpi xmlns:a14="http://schemas.microsoft.com/office/drawing/2010/main" val="0"/>
              </a:ext>
            </a:extLst>
          </a:blip>
          <a:srcRect l="840" r="748" b="50894"/>
          <a:stretch/>
        </p:blipFill>
        <p:spPr>
          <a:xfrm>
            <a:off x="15118" y="8560463"/>
            <a:ext cx="18272881" cy="1744191"/>
          </a:xfrm>
          <a:prstGeom prst="rect">
            <a:avLst/>
          </a:prstGeom>
        </p:spPr>
      </p:pic>
      <p:sp>
        <p:nvSpPr>
          <p:cNvPr id="17" name="Slide Number Placeholder 1">
            <a:extLst>
              <a:ext uri="{FF2B5EF4-FFF2-40B4-BE49-F238E27FC236}">
                <a16:creationId xmlns:a16="http://schemas.microsoft.com/office/drawing/2014/main" id="{0BD958E0-ACA0-BA75-29E4-EF369C09B2EB}"/>
              </a:ext>
            </a:extLst>
          </p:cNvPr>
          <p:cNvSpPr txBox="1">
            <a:spLocks/>
          </p:cNvSpPr>
          <p:nvPr/>
        </p:nvSpPr>
        <p:spPr>
          <a:xfrm>
            <a:off x="15772014" y="815821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400" smtClean="0">
                <a:solidFill>
                  <a:schemeClr val="tx1"/>
                </a:solidFill>
                <a:latin typeface="Segoe UI" panose="020B0502040204020203" pitchFamily="34" charset="0"/>
                <a:cs typeface="Segoe UI" panose="020B0502040204020203" pitchFamily="34" charset="0"/>
              </a:rPr>
              <a:pPr/>
              <a:t>7</a:t>
            </a:fld>
            <a:endParaRPr lang="en-US" sz="1400">
              <a:solidFill>
                <a:schemeClr val="tx1"/>
              </a:solidFill>
              <a:latin typeface="Segoe UI" panose="020B0502040204020203" pitchFamily="34" charset="0"/>
              <a:cs typeface="Segoe UI" panose="020B0502040204020203" pitchFamily="34" charset="0"/>
            </a:endParaRPr>
          </a:p>
        </p:txBody>
      </p:sp>
      <p:sp>
        <p:nvSpPr>
          <p:cNvPr id="18" name="Freeform 13">
            <a:extLst>
              <a:ext uri="{FF2B5EF4-FFF2-40B4-BE49-F238E27FC236}">
                <a16:creationId xmlns:a16="http://schemas.microsoft.com/office/drawing/2014/main" id="{87886FC5-DEE7-2F99-26BF-26E19627C7FB}"/>
              </a:ext>
            </a:extLst>
          </p:cNvPr>
          <p:cNvSpPr/>
          <p:nvPr/>
        </p:nvSpPr>
        <p:spPr>
          <a:xfrm>
            <a:off x="-306186" y="6466034"/>
            <a:ext cx="18211800" cy="6861385"/>
          </a:xfrm>
          <a:custGeom>
            <a:avLst/>
            <a:gdLst/>
            <a:ahLst/>
            <a:cxnLst/>
            <a:rect l="l" t="t" r="r" b="b"/>
            <a:pathLst>
              <a:path w="20255012" h="6861385">
                <a:moveTo>
                  <a:pt x="0" y="0"/>
                </a:moveTo>
                <a:lnTo>
                  <a:pt x="20255012" y="0"/>
                </a:lnTo>
                <a:lnTo>
                  <a:pt x="20255012" y="6861385"/>
                </a:lnTo>
                <a:lnTo>
                  <a:pt x="0" y="6861385"/>
                </a:lnTo>
                <a:lnTo>
                  <a:pt x="0" y="0"/>
                </a:lnTo>
                <a:close/>
              </a:path>
            </a:pathLst>
          </a:custGeom>
          <a:blipFill>
            <a:blip r:embed="rId7"/>
            <a:stretch>
              <a:fillRect/>
            </a:stretch>
          </a:blipFill>
        </p:spPr>
        <p:txBody>
          <a:bodyPr/>
          <a:lstStyle/>
          <a:p>
            <a:endParaRPr lang="vi-VN"/>
          </a:p>
        </p:txBody>
      </p:sp>
      <p:sp>
        <p:nvSpPr>
          <p:cNvPr id="19" name="Hộp Văn bản 18">
            <a:extLst>
              <a:ext uri="{FF2B5EF4-FFF2-40B4-BE49-F238E27FC236}">
                <a16:creationId xmlns:a16="http://schemas.microsoft.com/office/drawing/2014/main" id="{553DE091-7159-1BCE-4BC0-210B23C79860}"/>
              </a:ext>
            </a:extLst>
          </p:cNvPr>
          <p:cNvSpPr txBox="1"/>
          <p:nvPr/>
        </p:nvSpPr>
        <p:spPr>
          <a:xfrm>
            <a:off x="3074403" y="3596882"/>
            <a:ext cx="13716000" cy="1138773"/>
          </a:xfrm>
          <a:prstGeom prst="rect">
            <a:avLst/>
          </a:prstGeom>
          <a:noFill/>
        </p:spPr>
        <p:txBody>
          <a:bodyPr wrap="square">
            <a:spAutoFit/>
          </a:bodyPr>
          <a:lstStyle/>
          <a:p>
            <a:pPr algn="just"/>
            <a:r>
              <a:rPr lang="vi-VN" sz="2800" b="1" dirty="0">
                <a:latin typeface="Arial" panose="020B0604020202020204" pitchFamily="34" charset="0"/>
                <a:cs typeface="Arial" panose="020B0604020202020204" pitchFamily="34" charset="0"/>
              </a:rPr>
              <a:t>Siết chặt kỷ luật, kỷ cương hành chính; thực hiện nguyên tắc </a:t>
            </a:r>
            <a:r>
              <a:rPr lang="vi-VN" sz="4000" b="1" dirty="0">
                <a:solidFill>
                  <a:srgbClr val="C00000"/>
                </a:solidFill>
                <a:latin typeface="Arial" panose="020B0604020202020204" pitchFamily="34" charset="0"/>
                <a:cs typeface="Arial" panose="020B0604020202020204" pitchFamily="34" charset="0"/>
              </a:rPr>
              <a:t>“6 rõ”, </a:t>
            </a:r>
            <a:r>
              <a:rPr lang="vi-VN" sz="2800" b="1" dirty="0">
                <a:latin typeface="Arial" panose="020B0604020202020204" pitchFamily="34" charset="0"/>
                <a:cs typeface="Arial" panose="020B0604020202020204" pitchFamily="34" charset="0"/>
              </a:rPr>
              <a:t>bảo đảm thống nhất trong toàn hệ thống chính trị.</a:t>
            </a:r>
          </a:p>
        </p:txBody>
      </p:sp>
      <p:pic>
        <p:nvPicPr>
          <p:cNvPr id="20" name="Picture 114" descr="A red flag with a gold symbol and a circle with a black background&#10;&#10;Description automatically generated">
            <a:extLst>
              <a:ext uri="{FF2B5EF4-FFF2-40B4-BE49-F238E27FC236}">
                <a16:creationId xmlns:a16="http://schemas.microsoft.com/office/drawing/2014/main" id="{FA850A59-930B-0B1B-99B0-7EFA473160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4454" y="7063479"/>
            <a:ext cx="893896" cy="983706"/>
          </a:xfrm>
          <a:prstGeom prst="rect">
            <a:avLst/>
          </a:prstGeom>
        </p:spPr>
      </p:pic>
      <p:sp>
        <p:nvSpPr>
          <p:cNvPr id="21" name="Hộp Văn bản 20">
            <a:extLst>
              <a:ext uri="{FF2B5EF4-FFF2-40B4-BE49-F238E27FC236}">
                <a16:creationId xmlns:a16="http://schemas.microsoft.com/office/drawing/2014/main" id="{CCBDCF90-4892-B1A8-6C9E-F65267F231C0}"/>
              </a:ext>
            </a:extLst>
          </p:cNvPr>
          <p:cNvSpPr txBox="1"/>
          <p:nvPr/>
        </p:nvSpPr>
        <p:spPr>
          <a:xfrm>
            <a:off x="3054947" y="5143500"/>
            <a:ext cx="13384797" cy="1138773"/>
          </a:xfrm>
          <a:prstGeom prst="rect">
            <a:avLst/>
          </a:prstGeom>
          <a:noFill/>
        </p:spPr>
        <p:txBody>
          <a:bodyPr wrap="square">
            <a:spAutoFit/>
          </a:bodyPr>
          <a:lstStyle/>
          <a:p>
            <a:pPr algn="just"/>
            <a:r>
              <a:rPr lang="vi-VN" sz="2800" b="1" dirty="0"/>
              <a:t>Nâng cao trách nhiệm, tinh thần chủ động; phấn đấu </a:t>
            </a:r>
            <a:r>
              <a:rPr lang="vi-VN" sz="4000" b="1" dirty="0">
                <a:solidFill>
                  <a:srgbClr val="C00000"/>
                </a:solidFill>
              </a:rPr>
              <a:t>98% </a:t>
            </a:r>
            <a:r>
              <a:rPr lang="vi-VN" sz="2800" b="1" dirty="0">
                <a:solidFill>
                  <a:srgbClr val="C00000"/>
                </a:solidFill>
              </a:rPr>
              <a:t>nhiệm vụ </a:t>
            </a:r>
            <a:r>
              <a:rPr lang="vi-VN" sz="2800" b="1" dirty="0"/>
              <a:t>hoàn thành đúng hạn, không để tồn đọng kéo dài.</a:t>
            </a:r>
          </a:p>
        </p:txBody>
      </p:sp>
      <p:sp>
        <p:nvSpPr>
          <p:cNvPr id="22" name="Hộp Văn bản 21">
            <a:extLst>
              <a:ext uri="{FF2B5EF4-FFF2-40B4-BE49-F238E27FC236}">
                <a16:creationId xmlns:a16="http://schemas.microsoft.com/office/drawing/2014/main" id="{9C52F2C5-0C1E-21B9-D7AB-1AF649247DBE}"/>
              </a:ext>
            </a:extLst>
          </p:cNvPr>
          <p:cNvSpPr txBox="1"/>
          <p:nvPr/>
        </p:nvSpPr>
        <p:spPr>
          <a:xfrm>
            <a:off x="3054947" y="7062902"/>
            <a:ext cx="14013853" cy="1138773"/>
          </a:xfrm>
          <a:prstGeom prst="rect">
            <a:avLst/>
          </a:prstGeom>
          <a:noFill/>
        </p:spPr>
        <p:txBody>
          <a:bodyPr wrap="square">
            <a:spAutoFit/>
          </a:bodyPr>
          <a:lstStyle/>
          <a:p>
            <a:r>
              <a:rPr lang="vi-VN" sz="2800" b="1" dirty="0"/>
              <a:t>Giảm tối thiểu </a:t>
            </a:r>
            <a:r>
              <a:rPr lang="vi-VN" sz="4000" b="1" dirty="0">
                <a:solidFill>
                  <a:srgbClr val="C00000"/>
                </a:solidFill>
              </a:rPr>
              <a:t>70%</a:t>
            </a:r>
            <a:r>
              <a:rPr lang="vi-VN" sz="2800" b="1" dirty="0"/>
              <a:t> hồ sơ trễ hạn; tăng cường kiểm tra, giám sát, xử lý nghiêm vi phạm kỷ luật, kỷ cương hành chính. </a:t>
            </a:r>
          </a:p>
        </p:txBody>
      </p:sp>
    </p:spTree>
    <p:extLst>
      <p:ext uri="{BB962C8B-B14F-4D97-AF65-F5344CB8AC3E}">
        <p14:creationId xmlns:p14="http://schemas.microsoft.com/office/powerpoint/2010/main" val="194284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9B44AB7-1C8F-6F68-369C-B015F57F8573}"/>
              </a:ext>
            </a:extLst>
          </p:cNvPr>
          <p:cNvSpPr>
            <a:spLocks noGrp="1"/>
          </p:cNvSpPr>
          <p:nvPr>
            <p:ph type="ctrTitle"/>
          </p:nvPr>
        </p:nvSpPr>
        <p:spPr/>
        <p:txBody>
          <a:bodyPr/>
          <a:lstStyle/>
          <a:p>
            <a:endParaRPr lang="vi-VN"/>
          </a:p>
        </p:txBody>
      </p:sp>
      <p:sp>
        <p:nvSpPr>
          <p:cNvPr id="3" name="Tiêu đề phụ 2">
            <a:extLst>
              <a:ext uri="{FF2B5EF4-FFF2-40B4-BE49-F238E27FC236}">
                <a16:creationId xmlns:a16="http://schemas.microsoft.com/office/drawing/2014/main" id="{8FEDE44A-D4FD-E147-F638-33B150A3ED6C}"/>
              </a:ext>
            </a:extLst>
          </p:cNvPr>
          <p:cNvSpPr>
            <a:spLocks noGrp="1"/>
          </p:cNvSpPr>
          <p:nvPr>
            <p:ph type="subTitle" idx="1"/>
          </p:nvPr>
        </p:nvSpPr>
        <p:spPr/>
        <p:txBody>
          <a:bodyPr/>
          <a:lstStyle/>
          <a:p>
            <a:endParaRPr lang="vi-VN"/>
          </a:p>
        </p:txBody>
      </p:sp>
      <p:sp>
        <p:nvSpPr>
          <p:cNvPr id="4" name="Chỗ dành sẵn cho Số hiệu Bản chiếu 3">
            <a:extLst>
              <a:ext uri="{FF2B5EF4-FFF2-40B4-BE49-F238E27FC236}">
                <a16:creationId xmlns:a16="http://schemas.microsoft.com/office/drawing/2014/main" id="{A73643AA-EF05-4800-1C97-0E1D28963D3E}"/>
              </a:ext>
            </a:extLst>
          </p:cNvPr>
          <p:cNvSpPr>
            <a:spLocks noGrp="1"/>
          </p:cNvSpPr>
          <p:nvPr>
            <p:ph type="sldNum" sz="quarter" idx="12"/>
          </p:nvPr>
        </p:nvSpPr>
        <p:spPr/>
        <p:txBody>
          <a:bodyPr/>
          <a:lstStyle/>
          <a:p>
            <a:fld id="{B6F15528-21DE-4FAA-801E-634DDDAF4B2B}" type="slidenum">
              <a:rPr lang="en-US" smtClean="0"/>
              <a:pPr/>
              <a:t>8</a:t>
            </a:fld>
            <a:endParaRPr lang="en-US"/>
          </a:p>
        </p:txBody>
      </p:sp>
      <p:pic>
        <p:nvPicPr>
          <p:cNvPr id="5" name="Picture 4" descr="A white and orange striped surface&#10;&#10;Description automatically generated">
            <a:extLst>
              <a:ext uri="{FF2B5EF4-FFF2-40B4-BE49-F238E27FC236}">
                <a16:creationId xmlns:a16="http://schemas.microsoft.com/office/drawing/2014/main" id="{8C401E4D-525F-36D7-DE7F-BA854DDB5F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18276903" cy="10287000"/>
          </a:xfrm>
          <a:prstGeom prst="rect">
            <a:avLst/>
          </a:prstGeom>
        </p:spPr>
      </p:pic>
      <p:grpSp>
        <p:nvGrpSpPr>
          <p:cNvPr id="6" name="Group 2">
            <a:extLst>
              <a:ext uri="{FF2B5EF4-FFF2-40B4-BE49-F238E27FC236}">
                <a16:creationId xmlns:a16="http://schemas.microsoft.com/office/drawing/2014/main" id="{FE0AD4FF-9FF1-71CE-BA91-B7240E866313}"/>
              </a:ext>
            </a:extLst>
          </p:cNvPr>
          <p:cNvGrpSpPr/>
          <p:nvPr/>
        </p:nvGrpSpPr>
        <p:grpSpPr>
          <a:xfrm>
            <a:off x="590955" y="259279"/>
            <a:ext cx="2964100" cy="1440233"/>
            <a:chOff x="4762196" y="2546149"/>
            <a:chExt cx="4411048" cy="1765702"/>
          </a:xfrm>
        </p:grpSpPr>
        <p:pic>
          <p:nvPicPr>
            <p:cNvPr id="7" name="Picture 5" descr="A red flag with a yellow symbol&#10;&#10;Description automatically generated">
              <a:extLst>
                <a:ext uri="{FF2B5EF4-FFF2-40B4-BE49-F238E27FC236}">
                  <a16:creationId xmlns:a16="http://schemas.microsoft.com/office/drawing/2014/main" id="{2774AE9B-21D2-5CAF-EC99-AD34F083D8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196" y="2552500"/>
              <a:ext cx="2667608" cy="1752999"/>
            </a:xfrm>
            <a:prstGeom prst="rect">
              <a:avLst/>
            </a:prstGeom>
          </p:spPr>
        </p:pic>
        <p:pic>
          <p:nvPicPr>
            <p:cNvPr id="8" name="Picture 6" descr="A red flag with a yellow star&#10;&#10;Description automatically generated">
              <a:extLst>
                <a:ext uri="{FF2B5EF4-FFF2-40B4-BE49-F238E27FC236}">
                  <a16:creationId xmlns:a16="http://schemas.microsoft.com/office/drawing/2014/main" id="{B7CEB07C-C3E0-AA25-FF09-26CE0F033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635" y="2546149"/>
              <a:ext cx="2667609" cy="1765702"/>
            </a:xfrm>
            <a:prstGeom prst="rect">
              <a:avLst/>
            </a:prstGeom>
          </p:spPr>
        </p:pic>
      </p:grpSp>
      <p:sp>
        <p:nvSpPr>
          <p:cNvPr id="9" name="Text Placeholder 1">
            <a:extLst>
              <a:ext uri="{FF2B5EF4-FFF2-40B4-BE49-F238E27FC236}">
                <a16:creationId xmlns:a16="http://schemas.microsoft.com/office/drawing/2014/main" id="{B7BA0EF1-9057-D3C9-6D93-6EBC2C34F746}"/>
              </a:ext>
            </a:extLst>
          </p:cNvPr>
          <p:cNvSpPr txBox="1">
            <a:spLocks/>
          </p:cNvSpPr>
          <p:nvPr/>
        </p:nvSpPr>
        <p:spPr>
          <a:xfrm>
            <a:off x="87296" y="296266"/>
            <a:ext cx="18124504" cy="1152128"/>
          </a:xfrm>
          <a:prstGeom prst="rect">
            <a:avLst/>
          </a:prstGeom>
        </p:spPr>
        <p:txBody>
          <a:bodyPr vert="horz" lIns="137160" tIns="68580" rIns="137160" bIns="685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algn="ctr">
              <a:spcAft>
                <a:spcPts val="600"/>
              </a:spcAft>
            </a:pPr>
            <a:r>
              <a:rPr lang="en-US" sz="3200" b="1" kern="0" dirty="0">
                <a:solidFill>
                  <a:srgbClr val="C00000"/>
                </a:solidFill>
                <a:latin typeface="Segoe UI" panose="020B0502040204020203" pitchFamily="34" charset="0"/>
                <a:ea typeface="Times New Roman" panose="02020603050405020304" pitchFamily="18" charset="0"/>
                <a:cs typeface="Segoe UI" panose="020B0502040204020203" pitchFamily="34" charset="0"/>
              </a:rPr>
              <a:t>II. 06 MỤC TIÊU CỤ THỂ</a:t>
            </a:r>
          </a:p>
        </p:txBody>
      </p:sp>
      <p:sp>
        <p:nvSpPr>
          <p:cNvPr id="10" name="Rectangle 27">
            <a:extLst>
              <a:ext uri="{FF2B5EF4-FFF2-40B4-BE49-F238E27FC236}">
                <a16:creationId xmlns:a16="http://schemas.microsoft.com/office/drawing/2014/main" id="{61682B5E-9A8B-989D-07E5-38D3DDEA99E7}"/>
              </a:ext>
            </a:extLst>
          </p:cNvPr>
          <p:cNvSpPr/>
          <p:nvPr/>
        </p:nvSpPr>
        <p:spPr>
          <a:xfrm>
            <a:off x="5554166" y="1537837"/>
            <a:ext cx="7270488" cy="144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13" name="직사각형 113">
            <a:extLst>
              <a:ext uri="{FF2B5EF4-FFF2-40B4-BE49-F238E27FC236}">
                <a16:creationId xmlns:a16="http://schemas.microsoft.com/office/drawing/2014/main" id="{DB905C62-F309-80FC-29CD-E410E630C998}"/>
              </a:ext>
            </a:extLst>
          </p:cNvPr>
          <p:cNvSpPr>
            <a:spLocks noChangeArrowheads="1"/>
          </p:cNvSpPr>
          <p:nvPr/>
        </p:nvSpPr>
        <p:spPr bwMode="auto">
          <a:xfrm>
            <a:off x="3054947" y="2587308"/>
            <a:ext cx="5862185" cy="646331"/>
          </a:xfrm>
          <a:prstGeom prst="rect">
            <a:avLst/>
          </a:prstGeom>
          <a:solidFill>
            <a:srgbClr val="C00000"/>
          </a:solidFill>
          <a:ln w="9525">
            <a:solidFill>
              <a:srgbClr val="C00000"/>
            </a:solidFill>
            <a:miter lim="800000"/>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R="0">
              <a:spcBef>
                <a:spcPts val="0"/>
              </a:spcBef>
              <a:spcAft>
                <a:spcPts val="600"/>
              </a:spcAft>
            </a:pPr>
            <a:r>
              <a:rPr lang="vi-VN" sz="3600" b="1" i="1" kern="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2. Về cải cách hành chính</a:t>
            </a:r>
            <a:endParaRPr lang="en-US" sz="3600" kern="100" dirty="0">
              <a:solidFill>
                <a:srgbClr val="FFFF00"/>
              </a:solidFill>
              <a:effectLst/>
              <a:latin typeface="Segoe UI" panose="020B0502040204020203" pitchFamily="34" charset="0"/>
              <a:ea typeface="Aptos"/>
              <a:cs typeface="Segoe UI" panose="020B0502040204020203" pitchFamily="34" charset="0"/>
            </a:endParaRPr>
          </a:p>
        </p:txBody>
      </p:sp>
      <p:pic>
        <p:nvPicPr>
          <p:cNvPr id="14" name="Picture 114" descr="A red flag with a gold symbol and a circle with a black background&#10;&#10;Description automatically generated">
            <a:extLst>
              <a:ext uri="{FF2B5EF4-FFF2-40B4-BE49-F238E27FC236}">
                <a16:creationId xmlns:a16="http://schemas.microsoft.com/office/drawing/2014/main" id="{3D4D97B9-BD25-1A05-A713-837E7DF0E4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4968" y="3543812"/>
            <a:ext cx="893896" cy="983706"/>
          </a:xfrm>
          <a:prstGeom prst="rect">
            <a:avLst/>
          </a:prstGeom>
        </p:spPr>
      </p:pic>
      <p:pic>
        <p:nvPicPr>
          <p:cNvPr id="15" name="Picture 120" descr="A red flag with a gold symbol and a circle with a black background&#10;&#10;Description automatically generated">
            <a:extLst>
              <a:ext uri="{FF2B5EF4-FFF2-40B4-BE49-F238E27FC236}">
                <a16:creationId xmlns:a16="http://schemas.microsoft.com/office/drawing/2014/main" id="{B6FF3946-B8FD-B267-325F-8BB3C35CB9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0602" y="5267630"/>
            <a:ext cx="893896" cy="983706"/>
          </a:xfrm>
          <a:prstGeom prst="rect">
            <a:avLst/>
          </a:prstGeom>
        </p:spPr>
      </p:pic>
      <p:pic>
        <p:nvPicPr>
          <p:cNvPr id="16" name="Picture 147">
            <a:extLst>
              <a:ext uri="{FF2B5EF4-FFF2-40B4-BE49-F238E27FC236}">
                <a16:creationId xmlns:a16="http://schemas.microsoft.com/office/drawing/2014/main" id="{E5ACD4A0-0830-B8E3-625E-15D25BE26599}"/>
              </a:ext>
            </a:extLst>
          </p:cNvPr>
          <p:cNvPicPr>
            <a:picLocks noChangeAspect="1"/>
          </p:cNvPicPr>
          <p:nvPr/>
        </p:nvPicPr>
        <p:blipFill>
          <a:blip r:embed="rId6" cstate="print">
            <a:extLst>
              <a:ext uri="{28A0092B-C50C-407E-A947-70E740481C1C}">
                <a14:useLocalDpi xmlns:a14="http://schemas.microsoft.com/office/drawing/2010/main" val="0"/>
              </a:ext>
            </a:extLst>
          </a:blip>
          <a:srcRect l="840" r="748" b="50894"/>
          <a:stretch/>
        </p:blipFill>
        <p:spPr>
          <a:xfrm>
            <a:off x="15118" y="8560463"/>
            <a:ext cx="18272881" cy="1744191"/>
          </a:xfrm>
          <a:prstGeom prst="rect">
            <a:avLst/>
          </a:prstGeom>
        </p:spPr>
      </p:pic>
      <p:sp>
        <p:nvSpPr>
          <p:cNvPr id="17" name="Slide Number Placeholder 1">
            <a:extLst>
              <a:ext uri="{FF2B5EF4-FFF2-40B4-BE49-F238E27FC236}">
                <a16:creationId xmlns:a16="http://schemas.microsoft.com/office/drawing/2014/main" id="{C56A8DFD-A27E-73DD-1F14-1B780254BD91}"/>
              </a:ext>
            </a:extLst>
          </p:cNvPr>
          <p:cNvSpPr txBox="1">
            <a:spLocks/>
          </p:cNvSpPr>
          <p:nvPr/>
        </p:nvSpPr>
        <p:spPr>
          <a:xfrm>
            <a:off x="15772014" y="815821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400" smtClean="0">
                <a:solidFill>
                  <a:schemeClr val="tx1"/>
                </a:solidFill>
                <a:latin typeface="Segoe UI" panose="020B0502040204020203" pitchFamily="34" charset="0"/>
                <a:cs typeface="Segoe UI" panose="020B0502040204020203" pitchFamily="34" charset="0"/>
              </a:rPr>
              <a:pPr/>
              <a:t>8</a:t>
            </a:fld>
            <a:endParaRPr lang="en-US" sz="1400">
              <a:solidFill>
                <a:schemeClr val="tx1"/>
              </a:solidFill>
              <a:latin typeface="Segoe UI" panose="020B0502040204020203" pitchFamily="34" charset="0"/>
              <a:cs typeface="Segoe UI" panose="020B0502040204020203" pitchFamily="34" charset="0"/>
            </a:endParaRPr>
          </a:p>
        </p:txBody>
      </p:sp>
      <p:sp>
        <p:nvSpPr>
          <p:cNvPr id="18" name="Freeform 13">
            <a:extLst>
              <a:ext uri="{FF2B5EF4-FFF2-40B4-BE49-F238E27FC236}">
                <a16:creationId xmlns:a16="http://schemas.microsoft.com/office/drawing/2014/main" id="{4B2537FA-6F84-50C5-F502-58B00D0CC642}"/>
              </a:ext>
            </a:extLst>
          </p:cNvPr>
          <p:cNvSpPr/>
          <p:nvPr/>
        </p:nvSpPr>
        <p:spPr>
          <a:xfrm>
            <a:off x="-203810" y="6614526"/>
            <a:ext cx="18211800" cy="6861385"/>
          </a:xfrm>
          <a:custGeom>
            <a:avLst/>
            <a:gdLst/>
            <a:ahLst/>
            <a:cxnLst/>
            <a:rect l="l" t="t" r="r" b="b"/>
            <a:pathLst>
              <a:path w="20255012" h="6861385">
                <a:moveTo>
                  <a:pt x="0" y="0"/>
                </a:moveTo>
                <a:lnTo>
                  <a:pt x="20255012" y="0"/>
                </a:lnTo>
                <a:lnTo>
                  <a:pt x="20255012" y="6861385"/>
                </a:lnTo>
                <a:lnTo>
                  <a:pt x="0" y="6861385"/>
                </a:lnTo>
                <a:lnTo>
                  <a:pt x="0" y="0"/>
                </a:lnTo>
                <a:close/>
              </a:path>
            </a:pathLst>
          </a:custGeom>
          <a:blipFill>
            <a:blip r:embed="rId7"/>
            <a:stretch>
              <a:fillRect/>
            </a:stretch>
          </a:blipFill>
        </p:spPr>
        <p:txBody>
          <a:bodyPr/>
          <a:lstStyle/>
          <a:p>
            <a:endParaRPr lang="vi-VN"/>
          </a:p>
        </p:txBody>
      </p:sp>
      <p:sp>
        <p:nvSpPr>
          <p:cNvPr id="19" name="Hộp Văn bản 18">
            <a:extLst>
              <a:ext uri="{FF2B5EF4-FFF2-40B4-BE49-F238E27FC236}">
                <a16:creationId xmlns:a16="http://schemas.microsoft.com/office/drawing/2014/main" id="{2CD84312-3B60-AEB5-F4DF-3B5EE865605D}"/>
              </a:ext>
            </a:extLst>
          </p:cNvPr>
          <p:cNvSpPr txBox="1"/>
          <p:nvPr/>
        </p:nvSpPr>
        <p:spPr>
          <a:xfrm>
            <a:off x="3074403" y="3596882"/>
            <a:ext cx="13716000" cy="1569660"/>
          </a:xfrm>
          <a:prstGeom prst="rect">
            <a:avLst/>
          </a:prstGeom>
          <a:noFill/>
        </p:spPr>
        <p:txBody>
          <a:bodyPr wrap="square">
            <a:spAutoFit/>
          </a:bodyPr>
          <a:lstStyle/>
          <a:p>
            <a:pPr algn="just"/>
            <a:r>
              <a:rPr lang="vi-VN" sz="2800" b="1" dirty="0"/>
              <a:t>Đẩy mạnh cải cách hành chính, chuyển đổi số; lấy người dân và doanh nghiệp làm trung tâm phục vụ; phấn đấu </a:t>
            </a:r>
            <a:r>
              <a:rPr lang="vi-VN" sz="4000" b="1" dirty="0">
                <a:solidFill>
                  <a:srgbClr val="C00000"/>
                </a:solidFill>
              </a:rPr>
              <a:t>100% </a:t>
            </a:r>
            <a:r>
              <a:rPr lang="vi-VN" sz="2800" b="1" dirty="0"/>
              <a:t>thủ tục hành chính xử lý trên môi trường số.</a:t>
            </a:r>
            <a:endParaRPr lang="vi-VN" sz="2800" b="1" dirty="0">
              <a:latin typeface="Arial" panose="020B0604020202020204" pitchFamily="34" charset="0"/>
              <a:cs typeface="Arial" panose="020B0604020202020204" pitchFamily="34" charset="0"/>
            </a:endParaRPr>
          </a:p>
        </p:txBody>
      </p:sp>
      <p:pic>
        <p:nvPicPr>
          <p:cNvPr id="20" name="Picture 114" descr="A red flag with a gold symbol and a circle with a black background&#10;&#10;Description automatically generated">
            <a:extLst>
              <a:ext uri="{FF2B5EF4-FFF2-40B4-BE49-F238E27FC236}">
                <a16:creationId xmlns:a16="http://schemas.microsoft.com/office/drawing/2014/main" id="{32B28D70-48EA-F211-F162-CD527C0516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4454" y="7063479"/>
            <a:ext cx="893896" cy="983706"/>
          </a:xfrm>
          <a:prstGeom prst="rect">
            <a:avLst/>
          </a:prstGeom>
        </p:spPr>
      </p:pic>
      <p:sp>
        <p:nvSpPr>
          <p:cNvPr id="21" name="Hộp Văn bản 20">
            <a:extLst>
              <a:ext uri="{FF2B5EF4-FFF2-40B4-BE49-F238E27FC236}">
                <a16:creationId xmlns:a16="http://schemas.microsoft.com/office/drawing/2014/main" id="{41A3ADF4-AFE1-4C3F-AB1B-9F9276DD1DA7}"/>
              </a:ext>
            </a:extLst>
          </p:cNvPr>
          <p:cNvSpPr txBox="1"/>
          <p:nvPr/>
        </p:nvSpPr>
        <p:spPr>
          <a:xfrm>
            <a:off x="3006884" y="5321148"/>
            <a:ext cx="13384797" cy="1138773"/>
          </a:xfrm>
          <a:prstGeom prst="rect">
            <a:avLst/>
          </a:prstGeom>
          <a:noFill/>
        </p:spPr>
        <p:txBody>
          <a:bodyPr wrap="square">
            <a:spAutoFit/>
          </a:bodyPr>
          <a:lstStyle/>
          <a:p>
            <a:pPr algn="just"/>
            <a:r>
              <a:rPr lang="vi-VN" sz="2800" b="1" dirty="0"/>
              <a:t>Bảo đảm </a:t>
            </a:r>
            <a:r>
              <a:rPr lang="vi-VN" sz="4000" b="1" dirty="0">
                <a:solidFill>
                  <a:srgbClr val="C00000"/>
                </a:solidFill>
              </a:rPr>
              <a:t>100% </a:t>
            </a:r>
            <a:r>
              <a:rPr lang="vi-VN" sz="2800" b="1" dirty="0"/>
              <a:t>hồ sơ cấp thành phố và tối thiểu </a:t>
            </a:r>
            <a:r>
              <a:rPr lang="vi-VN" sz="4000" b="1" dirty="0">
                <a:solidFill>
                  <a:srgbClr val="C00000"/>
                </a:solidFill>
              </a:rPr>
              <a:t>90% </a:t>
            </a:r>
            <a:r>
              <a:rPr lang="vi-VN" sz="2800" b="1" dirty="0"/>
              <a:t>hồ sơ cấp xã xử lý trên hệ thống điện tử.</a:t>
            </a:r>
          </a:p>
        </p:txBody>
      </p:sp>
      <p:sp>
        <p:nvSpPr>
          <p:cNvPr id="22" name="Hộp Văn bản 21">
            <a:extLst>
              <a:ext uri="{FF2B5EF4-FFF2-40B4-BE49-F238E27FC236}">
                <a16:creationId xmlns:a16="http://schemas.microsoft.com/office/drawing/2014/main" id="{34D23730-A956-1D69-AAC7-BB0D878820BC}"/>
              </a:ext>
            </a:extLst>
          </p:cNvPr>
          <p:cNvSpPr txBox="1"/>
          <p:nvPr/>
        </p:nvSpPr>
        <p:spPr>
          <a:xfrm>
            <a:off x="3054947" y="7062902"/>
            <a:ext cx="13384797" cy="1138773"/>
          </a:xfrm>
          <a:prstGeom prst="rect">
            <a:avLst/>
          </a:prstGeom>
          <a:noFill/>
        </p:spPr>
        <p:txBody>
          <a:bodyPr wrap="square">
            <a:spAutoFit/>
          </a:bodyPr>
          <a:lstStyle/>
          <a:p>
            <a:pPr algn="just"/>
            <a:r>
              <a:rPr lang="vi-VN" sz="2800" b="1" dirty="0"/>
              <a:t>Đơn giản hóa quy trình, rút ngắn tối thiểu </a:t>
            </a:r>
            <a:r>
              <a:rPr lang="vi-VN" sz="4000" b="1" dirty="0">
                <a:solidFill>
                  <a:srgbClr val="C00000"/>
                </a:solidFill>
              </a:rPr>
              <a:t>30% </a:t>
            </a:r>
            <a:r>
              <a:rPr lang="vi-VN" sz="2800" b="1" dirty="0"/>
              <a:t>thời gian giải quyết thủ tục hành chính, nâng cao sự hài lòng của người dân và doanh nghiệp.</a:t>
            </a:r>
          </a:p>
        </p:txBody>
      </p:sp>
    </p:spTree>
    <p:extLst>
      <p:ext uri="{BB962C8B-B14F-4D97-AF65-F5344CB8AC3E}">
        <p14:creationId xmlns:p14="http://schemas.microsoft.com/office/powerpoint/2010/main" val="275189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560D1-A14E-2363-052E-83F5FA01E62C}"/>
            </a:ext>
          </a:extLst>
        </p:cNvPr>
        <p:cNvGrpSpPr/>
        <p:nvPr/>
      </p:nvGrpSpPr>
      <p:grpSpPr>
        <a:xfrm>
          <a:off x="0" y="0"/>
          <a:ext cx="0" cy="0"/>
          <a:chOff x="0" y="0"/>
          <a:chExt cx="0" cy="0"/>
        </a:xfrm>
      </p:grpSpPr>
      <p:sp>
        <p:nvSpPr>
          <p:cNvPr id="2" name="Tiêu đề 1">
            <a:extLst>
              <a:ext uri="{FF2B5EF4-FFF2-40B4-BE49-F238E27FC236}">
                <a16:creationId xmlns:a16="http://schemas.microsoft.com/office/drawing/2014/main" id="{64EE89E8-CEEA-C58F-18B5-07D96E42205B}"/>
              </a:ext>
            </a:extLst>
          </p:cNvPr>
          <p:cNvSpPr>
            <a:spLocks noGrp="1"/>
          </p:cNvSpPr>
          <p:nvPr>
            <p:ph type="ctrTitle"/>
          </p:nvPr>
        </p:nvSpPr>
        <p:spPr/>
        <p:txBody>
          <a:bodyPr/>
          <a:lstStyle/>
          <a:p>
            <a:endParaRPr lang="vi-VN"/>
          </a:p>
        </p:txBody>
      </p:sp>
      <p:sp>
        <p:nvSpPr>
          <p:cNvPr id="3" name="Tiêu đề phụ 2">
            <a:extLst>
              <a:ext uri="{FF2B5EF4-FFF2-40B4-BE49-F238E27FC236}">
                <a16:creationId xmlns:a16="http://schemas.microsoft.com/office/drawing/2014/main" id="{E14B4369-575B-DF0D-80CA-852588368596}"/>
              </a:ext>
            </a:extLst>
          </p:cNvPr>
          <p:cNvSpPr>
            <a:spLocks noGrp="1"/>
          </p:cNvSpPr>
          <p:nvPr>
            <p:ph type="subTitle" idx="1"/>
          </p:nvPr>
        </p:nvSpPr>
        <p:spPr/>
        <p:txBody>
          <a:bodyPr/>
          <a:lstStyle/>
          <a:p>
            <a:endParaRPr lang="vi-VN"/>
          </a:p>
        </p:txBody>
      </p:sp>
      <p:sp>
        <p:nvSpPr>
          <p:cNvPr id="4" name="Chỗ dành sẵn cho Số hiệu Bản chiếu 3">
            <a:extLst>
              <a:ext uri="{FF2B5EF4-FFF2-40B4-BE49-F238E27FC236}">
                <a16:creationId xmlns:a16="http://schemas.microsoft.com/office/drawing/2014/main" id="{63E4CD2C-434F-19C3-5E55-A816D31503A3}"/>
              </a:ext>
            </a:extLst>
          </p:cNvPr>
          <p:cNvSpPr>
            <a:spLocks noGrp="1"/>
          </p:cNvSpPr>
          <p:nvPr>
            <p:ph type="sldNum" sz="quarter" idx="12"/>
          </p:nvPr>
        </p:nvSpPr>
        <p:spPr/>
        <p:txBody>
          <a:bodyPr/>
          <a:lstStyle/>
          <a:p>
            <a:fld id="{B6F15528-21DE-4FAA-801E-634DDDAF4B2B}" type="slidenum">
              <a:rPr lang="en-US" smtClean="0"/>
              <a:pPr/>
              <a:t>9</a:t>
            </a:fld>
            <a:endParaRPr lang="en-US"/>
          </a:p>
        </p:txBody>
      </p:sp>
      <p:pic>
        <p:nvPicPr>
          <p:cNvPr id="5" name="Picture 4" descr="A white and orange striped surface&#10;&#10;Description automatically generated">
            <a:extLst>
              <a:ext uri="{FF2B5EF4-FFF2-40B4-BE49-F238E27FC236}">
                <a16:creationId xmlns:a16="http://schemas.microsoft.com/office/drawing/2014/main" id="{F2D3315B-184F-4D10-A23A-E1EB9B015E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18276903" cy="10287000"/>
          </a:xfrm>
          <a:prstGeom prst="rect">
            <a:avLst/>
          </a:prstGeom>
        </p:spPr>
      </p:pic>
      <p:grpSp>
        <p:nvGrpSpPr>
          <p:cNvPr id="6" name="Group 2">
            <a:extLst>
              <a:ext uri="{FF2B5EF4-FFF2-40B4-BE49-F238E27FC236}">
                <a16:creationId xmlns:a16="http://schemas.microsoft.com/office/drawing/2014/main" id="{4816C531-26EF-BF98-29E4-825D181BAB8E}"/>
              </a:ext>
            </a:extLst>
          </p:cNvPr>
          <p:cNvGrpSpPr/>
          <p:nvPr/>
        </p:nvGrpSpPr>
        <p:grpSpPr>
          <a:xfrm>
            <a:off x="590955" y="259279"/>
            <a:ext cx="2964100" cy="1440233"/>
            <a:chOff x="4762196" y="2546149"/>
            <a:chExt cx="4411048" cy="1765702"/>
          </a:xfrm>
        </p:grpSpPr>
        <p:pic>
          <p:nvPicPr>
            <p:cNvPr id="7" name="Picture 5" descr="A red flag with a yellow symbol&#10;&#10;Description automatically generated">
              <a:extLst>
                <a:ext uri="{FF2B5EF4-FFF2-40B4-BE49-F238E27FC236}">
                  <a16:creationId xmlns:a16="http://schemas.microsoft.com/office/drawing/2014/main" id="{C0684345-04FF-3507-DFE1-E17C098EB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196" y="2552500"/>
              <a:ext cx="2667608" cy="1752999"/>
            </a:xfrm>
            <a:prstGeom prst="rect">
              <a:avLst/>
            </a:prstGeom>
          </p:spPr>
        </p:pic>
        <p:pic>
          <p:nvPicPr>
            <p:cNvPr id="8" name="Picture 6" descr="A red flag with a yellow star&#10;&#10;Description automatically generated">
              <a:extLst>
                <a:ext uri="{FF2B5EF4-FFF2-40B4-BE49-F238E27FC236}">
                  <a16:creationId xmlns:a16="http://schemas.microsoft.com/office/drawing/2014/main" id="{FD562258-3016-D024-F5B5-AEEB40DB8C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635" y="2546149"/>
              <a:ext cx="2667609" cy="1765702"/>
            </a:xfrm>
            <a:prstGeom prst="rect">
              <a:avLst/>
            </a:prstGeom>
          </p:spPr>
        </p:pic>
      </p:grpSp>
      <p:sp>
        <p:nvSpPr>
          <p:cNvPr id="9" name="Text Placeholder 1">
            <a:extLst>
              <a:ext uri="{FF2B5EF4-FFF2-40B4-BE49-F238E27FC236}">
                <a16:creationId xmlns:a16="http://schemas.microsoft.com/office/drawing/2014/main" id="{2978A742-1405-0CAA-BABD-FDD37BA6A430}"/>
              </a:ext>
            </a:extLst>
          </p:cNvPr>
          <p:cNvSpPr txBox="1">
            <a:spLocks/>
          </p:cNvSpPr>
          <p:nvPr/>
        </p:nvSpPr>
        <p:spPr>
          <a:xfrm>
            <a:off x="87296" y="296266"/>
            <a:ext cx="18124504" cy="1152128"/>
          </a:xfrm>
          <a:prstGeom prst="rect">
            <a:avLst/>
          </a:prstGeom>
        </p:spPr>
        <p:txBody>
          <a:bodyPr vert="horz" lIns="137160" tIns="68580" rIns="137160" bIns="685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algn="ctr">
              <a:spcAft>
                <a:spcPts val="600"/>
              </a:spcAft>
            </a:pPr>
            <a:r>
              <a:rPr lang="en-US" sz="3200" b="1" kern="0" dirty="0">
                <a:solidFill>
                  <a:srgbClr val="C00000"/>
                </a:solidFill>
                <a:latin typeface="Segoe UI" panose="020B0502040204020203" pitchFamily="34" charset="0"/>
                <a:ea typeface="Times New Roman" panose="02020603050405020304" pitchFamily="18" charset="0"/>
                <a:cs typeface="Segoe UI" panose="020B0502040204020203" pitchFamily="34" charset="0"/>
              </a:rPr>
              <a:t>II. 06 MỤC TIÊU CỤ THỂ</a:t>
            </a:r>
          </a:p>
        </p:txBody>
      </p:sp>
      <p:sp>
        <p:nvSpPr>
          <p:cNvPr id="10" name="Rectangle 27">
            <a:extLst>
              <a:ext uri="{FF2B5EF4-FFF2-40B4-BE49-F238E27FC236}">
                <a16:creationId xmlns:a16="http://schemas.microsoft.com/office/drawing/2014/main" id="{CE556161-4671-2030-C17A-B0A1D7E95F74}"/>
              </a:ext>
            </a:extLst>
          </p:cNvPr>
          <p:cNvSpPr/>
          <p:nvPr/>
        </p:nvSpPr>
        <p:spPr>
          <a:xfrm>
            <a:off x="5554166" y="1537837"/>
            <a:ext cx="7270488" cy="144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13" name="직사각형 113">
            <a:extLst>
              <a:ext uri="{FF2B5EF4-FFF2-40B4-BE49-F238E27FC236}">
                <a16:creationId xmlns:a16="http://schemas.microsoft.com/office/drawing/2014/main" id="{9AAEF9A5-C429-3C6E-3C9B-C96CC44C6D0A}"/>
              </a:ext>
            </a:extLst>
          </p:cNvPr>
          <p:cNvSpPr>
            <a:spLocks noChangeArrowheads="1"/>
          </p:cNvSpPr>
          <p:nvPr/>
        </p:nvSpPr>
        <p:spPr bwMode="auto">
          <a:xfrm>
            <a:off x="3006884" y="2414654"/>
            <a:ext cx="6562061" cy="646331"/>
          </a:xfrm>
          <a:prstGeom prst="rect">
            <a:avLst/>
          </a:prstGeom>
          <a:solidFill>
            <a:srgbClr val="C00000"/>
          </a:solidFill>
          <a:ln w="9525">
            <a:solidFill>
              <a:srgbClr val="C00000"/>
            </a:solidFill>
            <a:miter lim="800000"/>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R="0">
              <a:spcBef>
                <a:spcPts val="0"/>
              </a:spcBef>
              <a:spcAft>
                <a:spcPts val="600"/>
              </a:spcAft>
            </a:pPr>
            <a:r>
              <a:rPr lang="en-US" sz="3600" b="1" i="1" kern="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3</a:t>
            </a:r>
            <a:r>
              <a:rPr lang="vi-VN" sz="3600" b="1" i="1" kern="0" dirty="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 Về chuyển đổi số, quản trị</a:t>
            </a:r>
            <a:endParaRPr lang="en-US" sz="3600" kern="100" dirty="0">
              <a:solidFill>
                <a:srgbClr val="FFFF00"/>
              </a:solidFill>
              <a:effectLst/>
              <a:latin typeface="Segoe UI" panose="020B0502040204020203" pitchFamily="34" charset="0"/>
              <a:ea typeface="Aptos"/>
              <a:cs typeface="Segoe UI" panose="020B0502040204020203" pitchFamily="34" charset="0"/>
            </a:endParaRPr>
          </a:p>
        </p:txBody>
      </p:sp>
      <p:pic>
        <p:nvPicPr>
          <p:cNvPr id="14" name="Picture 114" descr="A red flag with a gold symbol and a circle with a black background&#10;&#10;Description automatically generated">
            <a:extLst>
              <a:ext uri="{FF2B5EF4-FFF2-40B4-BE49-F238E27FC236}">
                <a16:creationId xmlns:a16="http://schemas.microsoft.com/office/drawing/2014/main" id="{D2970A61-85B1-16DD-1B3E-F83D2FB0B7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4968" y="3543812"/>
            <a:ext cx="893896" cy="983706"/>
          </a:xfrm>
          <a:prstGeom prst="rect">
            <a:avLst/>
          </a:prstGeom>
        </p:spPr>
      </p:pic>
      <p:pic>
        <p:nvPicPr>
          <p:cNvPr id="15" name="Picture 120" descr="A red flag with a gold symbol and a circle with a black background&#10;&#10;Description automatically generated">
            <a:extLst>
              <a:ext uri="{FF2B5EF4-FFF2-40B4-BE49-F238E27FC236}">
                <a16:creationId xmlns:a16="http://schemas.microsoft.com/office/drawing/2014/main" id="{00C53FB4-E361-753F-5874-6CCBE57465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0602" y="5267630"/>
            <a:ext cx="893896" cy="983706"/>
          </a:xfrm>
          <a:prstGeom prst="rect">
            <a:avLst/>
          </a:prstGeom>
        </p:spPr>
      </p:pic>
      <p:pic>
        <p:nvPicPr>
          <p:cNvPr id="16" name="Picture 147">
            <a:extLst>
              <a:ext uri="{FF2B5EF4-FFF2-40B4-BE49-F238E27FC236}">
                <a16:creationId xmlns:a16="http://schemas.microsoft.com/office/drawing/2014/main" id="{F16413C4-6620-E5E9-CDA6-A1E2709BE0FF}"/>
              </a:ext>
            </a:extLst>
          </p:cNvPr>
          <p:cNvPicPr>
            <a:picLocks noChangeAspect="1"/>
          </p:cNvPicPr>
          <p:nvPr/>
        </p:nvPicPr>
        <p:blipFill>
          <a:blip r:embed="rId6" cstate="print">
            <a:extLst>
              <a:ext uri="{28A0092B-C50C-407E-A947-70E740481C1C}">
                <a14:useLocalDpi xmlns:a14="http://schemas.microsoft.com/office/drawing/2010/main" val="0"/>
              </a:ext>
            </a:extLst>
          </a:blip>
          <a:srcRect l="840" r="748" b="50894"/>
          <a:stretch/>
        </p:blipFill>
        <p:spPr>
          <a:xfrm>
            <a:off x="15118" y="8560463"/>
            <a:ext cx="18272881" cy="1744191"/>
          </a:xfrm>
          <a:prstGeom prst="rect">
            <a:avLst/>
          </a:prstGeom>
        </p:spPr>
      </p:pic>
      <p:sp>
        <p:nvSpPr>
          <p:cNvPr id="17" name="Slide Number Placeholder 1">
            <a:extLst>
              <a:ext uri="{FF2B5EF4-FFF2-40B4-BE49-F238E27FC236}">
                <a16:creationId xmlns:a16="http://schemas.microsoft.com/office/drawing/2014/main" id="{9DC1DE64-4C4C-38AC-34E9-BF95D9BFFB52}"/>
              </a:ext>
            </a:extLst>
          </p:cNvPr>
          <p:cNvSpPr txBox="1">
            <a:spLocks/>
          </p:cNvSpPr>
          <p:nvPr/>
        </p:nvSpPr>
        <p:spPr>
          <a:xfrm>
            <a:off x="15772014" y="815821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400" smtClean="0">
                <a:solidFill>
                  <a:schemeClr val="tx1"/>
                </a:solidFill>
                <a:latin typeface="Segoe UI" panose="020B0502040204020203" pitchFamily="34" charset="0"/>
                <a:cs typeface="Segoe UI" panose="020B0502040204020203" pitchFamily="34" charset="0"/>
              </a:rPr>
              <a:pPr/>
              <a:t>9</a:t>
            </a:fld>
            <a:endParaRPr lang="en-US" sz="1400">
              <a:solidFill>
                <a:schemeClr val="tx1"/>
              </a:solidFill>
              <a:latin typeface="Segoe UI" panose="020B0502040204020203" pitchFamily="34" charset="0"/>
              <a:cs typeface="Segoe UI" panose="020B0502040204020203" pitchFamily="34" charset="0"/>
            </a:endParaRPr>
          </a:p>
        </p:txBody>
      </p:sp>
      <p:sp>
        <p:nvSpPr>
          <p:cNvPr id="18" name="Freeform 13">
            <a:extLst>
              <a:ext uri="{FF2B5EF4-FFF2-40B4-BE49-F238E27FC236}">
                <a16:creationId xmlns:a16="http://schemas.microsoft.com/office/drawing/2014/main" id="{5C48402E-2DEB-8678-9D46-E0DFF6B7F353}"/>
              </a:ext>
            </a:extLst>
          </p:cNvPr>
          <p:cNvSpPr/>
          <p:nvPr/>
        </p:nvSpPr>
        <p:spPr>
          <a:xfrm>
            <a:off x="-838200" y="10207317"/>
            <a:ext cx="18211800" cy="6861385"/>
          </a:xfrm>
          <a:custGeom>
            <a:avLst/>
            <a:gdLst/>
            <a:ahLst/>
            <a:cxnLst/>
            <a:rect l="l" t="t" r="r" b="b"/>
            <a:pathLst>
              <a:path w="20255012" h="6861385">
                <a:moveTo>
                  <a:pt x="0" y="0"/>
                </a:moveTo>
                <a:lnTo>
                  <a:pt x="20255012" y="0"/>
                </a:lnTo>
                <a:lnTo>
                  <a:pt x="20255012" y="6861385"/>
                </a:lnTo>
                <a:lnTo>
                  <a:pt x="0" y="6861385"/>
                </a:lnTo>
                <a:lnTo>
                  <a:pt x="0" y="0"/>
                </a:lnTo>
                <a:close/>
              </a:path>
            </a:pathLst>
          </a:custGeom>
          <a:blipFill>
            <a:blip r:embed="rId7"/>
            <a:stretch>
              <a:fillRect/>
            </a:stretch>
          </a:blipFill>
        </p:spPr>
        <p:txBody>
          <a:bodyPr/>
          <a:lstStyle/>
          <a:p>
            <a:endParaRPr lang="vi-VN"/>
          </a:p>
        </p:txBody>
      </p:sp>
      <p:sp>
        <p:nvSpPr>
          <p:cNvPr id="19" name="Hộp Văn bản 18">
            <a:extLst>
              <a:ext uri="{FF2B5EF4-FFF2-40B4-BE49-F238E27FC236}">
                <a16:creationId xmlns:a16="http://schemas.microsoft.com/office/drawing/2014/main" id="{FF823522-1F21-F2F2-D84C-3215A4093720}"/>
              </a:ext>
            </a:extLst>
          </p:cNvPr>
          <p:cNvSpPr txBox="1"/>
          <p:nvPr/>
        </p:nvSpPr>
        <p:spPr>
          <a:xfrm>
            <a:off x="3074403" y="3596882"/>
            <a:ext cx="13716000" cy="954107"/>
          </a:xfrm>
          <a:prstGeom prst="rect">
            <a:avLst/>
          </a:prstGeom>
          <a:noFill/>
        </p:spPr>
        <p:txBody>
          <a:bodyPr wrap="square">
            <a:spAutoFit/>
          </a:bodyPr>
          <a:lstStyle/>
          <a:p>
            <a:pPr algn="just"/>
            <a:r>
              <a:rPr lang="vi-VN" sz="2800" b="1" dirty="0"/>
              <a:t>Đẩy mạnh chuyển đổi số trong quản lý, điều hành</a:t>
            </a:r>
            <a:r>
              <a:rPr lang="en-US" sz="2800" b="1" dirty="0"/>
              <a:t> </a:t>
            </a:r>
            <a:r>
              <a:rPr lang="vi-VN" sz="2800" b="1" dirty="0"/>
              <a:t>dựa trên dữ liệu </a:t>
            </a:r>
            <a:r>
              <a:rPr lang="vi-VN" sz="2800" b="1" i="1" dirty="0">
                <a:solidFill>
                  <a:srgbClr val="C00000"/>
                </a:solidFill>
              </a:rPr>
              <a:t>"đúng, đủ, sạch, sống"</a:t>
            </a:r>
            <a:r>
              <a:rPr lang="vi-VN" sz="2800" b="1" dirty="0"/>
              <a:t>; xây dựng nền quản trị hiện đại, minh bạch, dựa trên dữ liệu.</a:t>
            </a:r>
            <a:endParaRPr lang="vi-VN" sz="2800" b="1" dirty="0">
              <a:latin typeface="Arial" panose="020B0604020202020204" pitchFamily="34" charset="0"/>
              <a:cs typeface="Arial" panose="020B0604020202020204" pitchFamily="34" charset="0"/>
            </a:endParaRPr>
          </a:p>
        </p:txBody>
      </p:sp>
      <p:pic>
        <p:nvPicPr>
          <p:cNvPr id="20" name="Picture 114" descr="A red flag with a gold symbol and a circle with a black background&#10;&#10;Description automatically generated">
            <a:extLst>
              <a:ext uri="{FF2B5EF4-FFF2-40B4-BE49-F238E27FC236}">
                <a16:creationId xmlns:a16="http://schemas.microsoft.com/office/drawing/2014/main" id="{9C830731-DB7E-0F2A-368F-6AC840C9F0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4454" y="7063479"/>
            <a:ext cx="893896" cy="983706"/>
          </a:xfrm>
          <a:prstGeom prst="rect">
            <a:avLst/>
          </a:prstGeom>
        </p:spPr>
      </p:pic>
      <p:sp>
        <p:nvSpPr>
          <p:cNvPr id="21" name="Hộp Văn bản 20">
            <a:extLst>
              <a:ext uri="{FF2B5EF4-FFF2-40B4-BE49-F238E27FC236}">
                <a16:creationId xmlns:a16="http://schemas.microsoft.com/office/drawing/2014/main" id="{D983F80B-39BE-5720-A139-2A4E953DE16C}"/>
              </a:ext>
            </a:extLst>
          </p:cNvPr>
          <p:cNvSpPr txBox="1"/>
          <p:nvPr/>
        </p:nvSpPr>
        <p:spPr>
          <a:xfrm>
            <a:off x="3006884" y="5321148"/>
            <a:ext cx="13384797" cy="1138773"/>
          </a:xfrm>
          <a:prstGeom prst="rect">
            <a:avLst/>
          </a:prstGeom>
          <a:noFill/>
        </p:spPr>
        <p:txBody>
          <a:bodyPr wrap="square">
            <a:spAutoFit/>
          </a:bodyPr>
          <a:lstStyle/>
          <a:p>
            <a:pPr algn="just"/>
            <a:r>
              <a:rPr lang="vi-VN" sz="2800" b="1" dirty="0"/>
              <a:t>Bảo đảm </a:t>
            </a:r>
            <a:r>
              <a:rPr lang="vi-VN" sz="4000" b="1" dirty="0">
                <a:solidFill>
                  <a:srgbClr val="C00000"/>
                </a:solidFill>
              </a:rPr>
              <a:t>100% </a:t>
            </a:r>
            <a:r>
              <a:rPr lang="vi-VN" sz="2800" b="1" dirty="0"/>
              <a:t>cơ quan, đơn vị triển khai hệ thống theo dõi, quản lý tiến độ công việc theo thời gian thực.</a:t>
            </a:r>
          </a:p>
        </p:txBody>
      </p:sp>
      <p:sp>
        <p:nvSpPr>
          <p:cNvPr id="22" name="Hộp Văn bản 21">
            <a:extLst>
              <a:ext uri="{FF2B5EF4-FFF2-40B4-BE49-F238E27FC236}">
                <a16:creationId xmlns:a16="http://schemas.microsoft.com/office/drawing/2014/main" id="{B3A4AD89-A0BA-48BB-5F95-2F14909E9385}"/>
              </a:ext>
            </a:extLst>
          </p:cNvPr>
          <p:cNvSpPr txBox="1"/>
          <p:nvPr/>
        </p:nvSpPr>
        <p:spPr>
          <a:xfrm>
            <a:off x="3054947" y="7062902"/>
            <a:ext cx="13384797" cy="1138773"/>
          </a:xfrm>
          <a:prstGeom prst="rect">
            <a:avLst/>
          </a:prstGeom>
          <a:noFill/>
        </p:spPr>
        <p:txBody>
          <a:bodyPr wrap="square">
            <a:spAutoFit/>
          </a:bodyPr>
          <a:lstStyle/>
          <a:p>
            <a:r>
              <a:rPr lang="vi-VN" sz="2800" b="1" dirty="0"/>
              <a:t>Giám sát </a:t>
            </a:r>
            <a:r>
              <a:rPr lang="vi-VN" sz="4000" b="1" dirty="0">
                <a:solidFill>
                  <a:srgbClr val="C00000"/>
                </a:solidFill>
              </a:rPr>
              <a:t>100% </a:t>
            </a:r>
            <a:r>
              <a:rPr lang="vi-VN" sz="2800" b="1" dirty="0"/>
              <a:t>nhiệm vụ trọng tâm bằng dữ liệu; tăng cường ứng dụng công nghệ trong theo dõi, đánh giá tiến độ và chất lượng thực hiện nhiệm vụ.</a:t>
            </a:r>
          </a:p>
        </p:txBody>
      </p:sp>
    </p:spTree>
    <p:extLst>
      <p:ext uri="{BB962C8B-B14F-4D97-AF65-F5344CB8AC3E}">
        <p14:creationId xmlns:p14="http://schemas.microsoft.com/office/powerpoint/2010/main" val="124335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10.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11.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12.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13.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14.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2.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3.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4.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5.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6.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7.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8.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9.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2712</TotalTime>
  <Words>3109</Words>
  <Application>Microsoft Office PowerPoint</Application>
  <PresentationFormat>Tùy chỉnh</PresentationFormat>
  <Paragraphs>205</Paragraphs>
  <Slides>24</Slides>
  <Notes>14</Notes>
  <HiddenSlides>0</HiddenSlides>
  <MMClips>0</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24</vt:i4>
      </vt:variant>
    </vt:vector>
  </HeadingPairs>
  <TitlesOfParts>
    <vt:vector size="33" baseType="lpstr">
      <vt:lpstr>Segoe UI</vt:lpstr>
      <vt:lpstr>Imprint MT Shadow</vt:lpstr>
      <vt:lpstr>Wingdings</vt:lpstr>
      <vt:lpstr>Arial</vt:lpstr>
      <vt:lpstr>Segoe UI Black</vt:lpstr>
      <vt:lpstr>Times New Roman</vt:lpstr>
      <vt:lpstr>Aptos</vt:lpstr>
      <vt:lpstr>Calibri</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VPTW-BCKQ DAIHOI XIV DANG 2026-2501-22h55-v2</dc:title>
  <dc:creator>mthai</dc:creator>
  <cp:lastModifiedBy>Phúc Lê</cp:lastModifiedBy>
  <cp:revision>255</cp:revision>
  <cp:lastPrinted>2026-05-25T00:58:59Z</cp:lastPrinted>
  <dcterms:created xsi:type="dcterms:W3CDTF">2006-08-16T00:00:00Z</dcterms:created>
  <dcterms:modified xsi:type="dcterms:W3CDTF">2026-05-26T00:22:43Z</dcterms:modified>
  <dc:identifier>DAG-WWs13FU</dc:identifier>
</cp:coreProperties>
</file>